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autoCompressPictures="0">
  <p:sldMasterIdLst>
    <p:sldMasterId id="2147483659" r:id="rId1"/>
  </p:sldMasterIdLst>
  <p:notesMasterIdLst>
    <p:notesMasterId r:id="rId61"/>
  </p:notesMasterIdLst>
  <p:handoutMasterIdLst>
    <p:handoutMasterId r:id="rId62"/>
  </p:handoutMasterIdLst>
  <p:sldIdLst>
    <p:sldId id="302" r:id="rId2"/>
    <p:sldId id="303" r:id="rId3"/>
    <p:sldId id="443" r:id="rId4"/>
    <p:sldId id="441" r:id="rId5"/>
    <p:sldId id="538" r:id="rId6"/>
    <p:sldId id="444" r:id="rId7"/>
    <p:sldId id="539" r:id="rId8"/>
    <p:sldId id="445" r:id="rId9"/>
    <p:sldId id="448" r:id="rId10"/>
    <p:sldId id="446" r:id="rId11"/>
    <p:sldId id="540" r:id="rId12"/>
    <p:sldId id="449" r:id="rId13"/>
    <p:sldId id="447" r:id="rId14"/>
    <p:sldId id="450" r:id="rId15"/>
    <p:sldId id="451" r:id="rId16"/>
    <p:sldId id="541" r:id="rId17"/>
    <p:sldId id="453" r:id="rId18"/>
    <p:sldId id="464" r:id="rId19"/>
    <p:sldId id="454" r:id="rId20"/>
    <p:sldId id="457" r:id="rId21"/>
    <p:sldId id="455" r:id="rId22"/>
    <p:sldId id="459" r:id="rId23"/>
    <p:sldId id="460" r:id="rId24"/>
    <p:sldId id="463" r:id="rId25"/>
    <p:sldId id="462" r:id="rId26"/>
    <p:sldId id="387" r:id="rId27"/>
    <p:sldId id="542" r:id="rId28"/>
    <p:sldId id="439" r:id="rId29"/>
    <p:sldId id="380" r:id="rId30"/>
    <p:sldId id="440" r:id="rId31"/>
    <p:sldId id="466" r:id="rId32"/>
    <p:sldId id="543" r:id="rId33"/>
    <p:sldId id="467" r:id="rId34"/>
    <p:sldId id="468" r:id="rId35"/>
    <p:sldId id="465" r:id="rId36"/>
    <p:sldId id="473" r:id="rId37"/>
    <p:sldId id="546" r:id="rId38"/>
    <p:sldId id="472" r:id="rId39"/>
    <p:sldId id="537" r:id="rId40"/>
    <p:sldId id="479" r:id="rId41"/>
    <p:sldId id="471" r:id="rId42"/>
    <p:sldId id="544" r:id="rId43"/>
    <p:sldId id="482" r:id="rId44"/>
    <p:sldId id="545" r:id="rId45"/>
    <p:sldId id="475" r:id="rId46"/>
    <p:sldId id="470" r:id="rId47"/>
    <p:sldId id="547" r:id="rId48"/>
    <p:sldId id="488" r:id="rId49"/>
    <p:sldId id="489" r:id="rId50"/>
    <p:sldId id="490" r:id="rId51"/>
    <p:sldId id="491" r:id="rId52"/>
    <p:sldId id="494" r:id="rId53"/>
    <p:sldId id="477" r:id="rId54"/>
    <p:sldId id="500" r:id="rId55"/>
    <p:sldId id="499" r:id="rId56"/>
    <p:sldId id="501" r:id="rId57"/>
    <p:sldId id="502" r:id="rId58"/>
    <p:sldId id="526" r:id="rId59"/>
    <p:sldId id="298" r:id="rId60"/>
  </p:sldIdLst>
  <p:sldSz cx="9144000" cy="6858000" type="screen4x3"/>
  <p:notesSz cx="7102475" cy="9388475"/>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007CA3"/>
    <a:srgbClr val="DADA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39" autoAdjust="0"/>
    <p:restoredTop sz="91938" autoAdjust="0"/>
  </p:normalViewPr>
  <p:slideViewPr>
    <p:cSldViewPr snapToGrid="0" snapToObjects="1">
      <p:cViewPr>
        <p:scale>
          <a:sx n="104" d="100"/>
          <a:sy n="104" d="100"/>
        </p:scale>
        <p:origin x="1308" y="48"/>
      </p:cViewPr>
      <p:guideLst>
        <p:guide orient="horz" pos="2160"/>
        <p:guide pos="2880"/>
      </p:guideLst>
    </p:cSldViewPr>
  </p:slideViewPr>
  <p:outlineViewPr>
    <p:cViewPr>
      <p:scale>
        <a:sx n="33" d="100"/>
        <a:sy n="33" d="100"/>
      </p:scale>
      <p:origin x="0" y="-71646"/>
    </p:cViewPr>
  </p:outlineViewPr>
  <p:notesTextViewPr>
    <p:cViewPr>
      <p:scale>
        <a:sx n="3" d="2"/>
        <a:sy n="3" d="2"/>
      </p:scale>
      <p:origin x="0" y="0"/>
    </p:cViewPr>
  </p:notesTextViewPr>
  <p:sorterViewPr>
    <p:cViewPr>
      <p:scale>
        <a:sx n="140" d="100"/>
        <a:sy n="140" d="100"/>
      </p:scale>
      <p:origin x="0" y="-19734"/>
    </p:cViewPr>
  </p:sorterViewPr>
  <p:notesViewPr>
    <p:cSldViewPr snapToGrid="0" snapToObjects="1">
      <p:cViewPr varScale="1">
        <p:scale>
          <a:sx n="55" d="100"/>
          <a:sy n="55" d="100"/>
        </p:scale>
        <p:origin x="2802"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sz="quarter" idx="1"/>
          </p:nvPr>
        </p:nvSpPr>
        <p:spPr>
          <a:xfrm>
            <a:off x="4023092" y="0"/>
            <a:ext cx="3077739" cy="469424"/>
          </a:xfrm>
          <a:prstGeom prst="rect">
            <a:avLst/>
          </a:prstGeom>
        </p:spPr>
        <p:txBody>
          <a:bodyPr vert="horz" lIns="94229" tIns="47114" rIns="94229" bIns="47114" rtlCol="0"/>
          <a:lstStyle>
            <a:lvl1pPr algn="r">
              <a:defRPr sz="1200"/>
            </a:lvl1pPr>
          </a:lstStyle>
          <a:p>
            <a:fld id="{2885CB01-6679-D646-ACB3-8B04B786C15F}" type="datetimeFigureOut">
              <a:rPr lang="en-US" smtClean="0"/>
              <a:t>10/31/2023</a:t>
            </a:fld>
            <a:endParaRPr lang="en-US" dirty="0"/>
          </a:p>
        </p:txBody>
      </p:sp>
      <p:sp>
        <p:nvSpPr>
          <p:cNvPr id="4" name="Footer Placeholder 3"/>
          <p:cNvSpPr>
            <a:spLocks noGrp="1"/>
          </p:cNvSpPr>
          <p:nvPr>
            <p:ph type="ftr" sz="quarter" idx="2"/>
          </p:nvPr>
        </p:nvSpPr>
        <p:spPr>
          <a:xfrm>
            <a:off x="0" y="8917422"/>
            <a:ext cx="3077739" cy="469424"/>
          </a:xfrm>
          <a:prstGeom prst="rect">
            <a:avLst/>
          </a:prstGeom>
        </p:spPr>
        <p:txBody>
          <a:bodyPr vert="horz" lIns="94229" tIns="47114" rIns="94229" bIns="47114" rtlCol="0" anchor="b"/>
          <a:lstStyle>
            <a:lvl1pPr algn="l">
              <a:defRPr sz="1200"/>
            </a:lvl1pPr>
          </a:lstStyle>
          <a:p>
            <a:endParaRPr lang="en-US" dirty="0"/>
          </a:p>
        </p:txBody>
      </p:sp>
      <p:sp>
        <p:nvSpPr>
          <p:cNvPr id="5" name="Slide Number Placeholder 4"/>
          <p:cNvSpPr>
            <a:spLocks noGrp="1"/>
          </p:cNvSpPr>
          <p:nvPr>
            <p:ph type="sldNum" sz="quarter" idx="3"/>
          </p:nvPr>
        </p:nvSpPr>
        <p:spPr>
          <a:xfrm>
            <a:off x="4023092" y="8917422"/>
            <a:ext cx="3077739" cy="469424"/>
          </a:xfrm>
          <a:prstGeom prst="rect">
            <a:avLst/>
          </a:prstGeom>
        </p:spPr>
        <p:txBody>
          <a:bodyPr vert="horz" lIns="94229" tIns="47114" rIns="94229" bIns="47114"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1" y="0"/>
            <a:ext cx="3077738" cy="469424"/>
          </a:xfrm>
          <a:prstGeom prst="rect">
            <a:avLst/>
          </a:prstGeom>
          <a:noFill/>
          <a:ln>
            <a:noFill/>
          </a:ln>
        </p:spPr>
        <p:txBody>
          <a:bodyPr lIns="94213" tIns="94213" rIns="94213" bIns="94213"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71145" marR="0" lvl="1" indent="0" algn="l" rtl="0">
              <a:spcBef>
                <a:spcPts val="0"/>
              </a:spcBef>
              <a:buNone/>
              <a:defRPr sz="1900" b="0" i="0" u="none" strike="noStrike" cap="none">
                <a:solidFill>
                  <a:schemeClr val="dk1"/>
                </a:solidFill>
                <a:latin typeface="Arial"/>
                <a:ea typeface="Arial"/>
                <a:cs typeface="Arial"/>
                <a:sym typeface="Arial"/>
              </a:defRPr>
            </a:lvl2pPr>
            <a:lvl3pPr marL="942289" marR="0" lvl="2" indent="0" algn="l" rtl="0">
              <a:spcBef>
                <a:spcPts val="0"/>
              </a:spcBef>
              <a:buNone/>
              <a:defRPr sz="1900" b="0" i="0" u="none" strike="noStrike" cap="none">
                <a:solidFill>
                  <a:schemeClr val="dk1"/>
                </a:solidFill>
                <a:latin typeface="Arial"/>
                <a:ea typeface="Arial"/>
                <a:cs typeface="Arial"/>
                <a:sym typeface="Arial"/>
              </a:defRPr>
            </a:lvl3pPr>
            <a:lvl4pPr marL="1413434" marR="0" lvl="3" indent="0" algn="l" rtl="0">
              <a:spcBef>
                <a:spcPts val="0"/>
              </a:spcBef>
              <a:buNone/>
              <a:defRPr sz="1900" b="0" i="0" u="none" strike="noStrike" cap="none">
                <a:solidFill>
                  <a:schemeClr val="dk1"/>
                </a:solidFill>
                <a:latin typeface="Arial"/>
                <a:ea typeface="Arial"/>
                <a:cs typeface="Arial"/>
                <a:sym typeface="Arial"/>
              </a:defRPr>
            </a:lvl4pPr>
            <a:lvl5pPr marL="1884578" marR="0" lvl="4" indent="0" algn="l" rtl="0">
              <a:spcBef>
                <a:spcPts val="0"/>
              </a:spcBef>
              <a:buNone/>
              <a:defRPr sz="1900" b="0" i="0" u="none" strike="noStrike" cap="none">
                <a:solidFill>
                  <a:schemeClr val="dk1"/>
                </a:solidFill>
                <a:latin typeface="Arial"/>
                <a:ea typeface="Arial"/>
                <a:cs typeface="Arial"/>
                <a:sym typeface="Arial"/>
              </a:defRPr>
            </a:lvl5pPr>
            <a:lvl6pPr marL="2355723" marR="0" lvl="5" indent="0" algn="l" rtl="0">
              <a:spcBef>
                <a:spcPts val="0"/>
              </a:spcBef>
              <a:buNone/>
              <a:defRPr sz="1900" b="0" i="0" u="none" strike="noStrike" cap="none">
                <a:solidFill>
                  <a:schemeClr val="dk1"/>
                </a:solidFill>
                <a:latin typeface="Arial"/>
                <a:ea typeface="Arial"/>
                <a:cs typeface="Arial"/>
                <a:sym typeface="Arial"/>
              </a:defRPr>
            </a:lvl6pPr>
            <a:lvl7pPr marL="2826868" marR="0" lvl="6" indent="0" algn="l" rtl="0">
              <a:spcBef>
                <a:spcPts val="0"/>
              </a:spcBef>
              <a:buNone/>
              <a:defRPr sz="1900" b="0" i="0" u="none" strike="noStrike" cap="none">
                <a:solidFill>
                  <a:schemeClr val="dk1"/>
                </a:solidFill>
                <a:latin typeface="Arial"/>
                <a:ea typeface="Arial"/>
                <a:cs typeface="Arial"/>
                <a:sym typeface="Arial"/>
              </a:defRPr>
            </a:lvl7pPr>
            <a:lvl8pPr marL="3298012" marR="0" lvl="7" indent="0" algn="l" rtl="0">
              <a:spcBef>
                <a:spcPts val="0"/>
              </a:spcBef>
              <a:buNone/>
              <a:defRPr sz="1900" b="0" i="0" u="none" strike="noStrike" cap="none">
                <a:solidFill>
                  <a:schemeClr val="dk1"/>
                </a:solidFill>
                <a:latin typeface="Arial"/>
                <a:ea typeface="Arial"/>
                <a:cs typeface="Arial"/>
                <a:sym typeface="Arial"/>
              </a:defRPr>
            </a:lvl8pPr>
            <a:lvl9pPr marL="3769157" marR="0" lvl="8" indent="0" algn="l" rtl="0">
              <a:spcBef>
                <a:spcPts val="0"/>
              </a:spcBef>
              <a:buNone/>
              <a:defRPr sz="19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4023092" y="0"/>
            <a:ext cx="3077738" cy="469424"/>
          </a:xfrm>
          <a:prstGeom prst="rect">
            <a:avLst/>
          </a:prstGeom>
          <a:noFill/>
          <a:ln>
            <a:noFill/>
          </a:ln>
        </p:spPr>
        <p:txBody>
          <a:bodyPr lIns="94213" tIns="94213" rIns="94213" bIns="94213"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71145" marR="0" lvl="1" indent="0" algn="l" rtl="0">
              <a:spcBef>
                <a:spcPts val="0"/>
              </a:spcBef>
              <a:buNone/>
              <a:defRPr sz="1900" b="0" i="0" u="none" strike="noStrike" cap="none">
                <a:solidFill>
                  <a:schemeClr val="dk1"/>
                </a:solidFill>
                <a:latin typeface="Arial"/>
                <a:ea typeface="Arial"/>
                <a:cs typeface="Arial"/>
                <a:sym typeface="Arial"/>
              </a:defRPr>
            </a:lvl2pPr>
            <a:lvl3pPr marL="942289" marR="0" lvl="2" indent="0" algn="l" rtl="0">
              <a:spcBef>
                <a:spcPts val="0"/>
              </a:spcBef>
              <a:buNone/>
              <a:defRPr sz="1900" b="0" i="0" u="none" strike="noStrike" cap="none">
                <a:solidFill>
                  <a:schemeClr val="dk1"/>
                </a:solidFill>
                <a:latin typeface="Arial"/>
                <a:ea typeface="Arial"/>
                <a:cs typeface="Arial"/>
                <a:sym typeface="Arial"/>
              </a:defRPr>
            </a:lvl3pPr>
            <a:lvl4pPr marL="1413434" marR="0" lvl="3" indent="0" algn="l" rtl="0">
              <a:spcBef>
                <a:spcPts val="0"/>
              </a:spcBef>
              <a:buNone/>
              <a:defRPr sz="1900" b="0" i="0" u="none" strike="noStrike" cap="none">
                <a:solidFill>
                  <a:schemeClr val="dk1"/>
                </a:solidFill>
                <a:latin typeface="Arial"/>
                <a:ea typeface="Arial"/>
                <a:cs typeface="Arial"/>
                <a:sym typeface="Arial"/>
              </a:defRPr>
            </a:lvl4pPr>
            <a:lvl5pPr marL="1884578" marR="0" lvl="4" indent="0" algn="l" rtl="0">
              <a:spcBef>
                <a:spcPts val="0"/>
              </a:spcBef>
              <a:buNone/>
              <a:defRPr sz="1900" b="0" i="0" u="none" strike="noStrike" cap="none">
                <a:solidFill>
                  <a:schemeClr val="dk1"/>
                </a:solidFill>
                <a:latin typeface="Arial"/>
                <a:ea typeface="Arial"/>
                <a:cs typeface="Arial"/>
                <a:sym typeface="Arial"/>
              </a:defRPr>
            </a:lvl5pPr>
            <a:lvl6pPr marL="2355723" marR="0" lvl="5" indent="0" algn="l" rtl="0">
              <a:spcBef>
                <a:spcPts val="0"/>
              </a:spcBef>
              <a:buNone/>
              <a:defRPr sz="1900" b="0" i="0" u="none" strike="noStrike" cap="none">
                <a:solidFill>
                  <a:schemeClr val="dk1"/>
                </a:solidFill>
                <a:latin typeface="Arial"/>
                <a:ea typeface="Arial"/>
                <a:cs typeface="Arial"/>
                <a:sym typeface="Arial"/>
              </a:defRPr>
            </a:lvl6pPr>
            <a:lvl7pPr marL="2826868" marR="0" lvl="6" indent="0" algn="l" rtl="0">
              <a:spcBef>
                <a:spcPts val="0"/>
              </a:spcBef>
              <a:buNone/>
              <a:defRPr sz="1900" b="0" i="0" u="none" strike="noStrike" cap="none">
                <a:solidFill>
                  <a:schemeClr val="dk1"/>
                </a:solidFill>
                <a:latin typeface="Arial"/>
                <a:ea typeface="Arial"/>
                <a:cs typeface="Arial"/>
                <a:sym typeface="Arial"/>
              </a:defRPr>
            </a:lvl7pPr>
            <a:lvl8pPr marL="3298012" marR="0" lvl="7" indent="0" algn="l" rtl="0">
              <a:spcBef>
                <a:spcPts val="0"/>
              </a:spcBef>
              <a:buNone/>
              <a:defRPr sz="1900" b="0" i="0" u="none" strike="noStrike" cap="none">
                <a:solidFill>
                  <a:schemeClr val="dk1"/>
                </a:solidFill>
                <a:latin typeface="Arial"/>
                <a:ea typeface="Arial"/>
                <a:cs typeface="Arial"/>
                <a:sym typeface="Arial"/>
              </a:defRPr>
            </a:lvl8pPr>
            <a:lvl9pPr marL="3769157" marR="0" lvl="8" indent="0" algn="l" rtl="0">
              <a:spcBef>
                <a:spcPts val="0"/>
              </a:spcBef>
              <a:buNone/>
              <a:defRPr sz="19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204913" y="704850"/>
            <a:ext cx="4692650" cy="351948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10248" y="4459526"/>
            <a:ext cx="5681979" cy="4224814"/>
          </a:xfrm>
          <a:prstGeom prst="rect">
            <a:avLst/>
          </a:prstGeom>
          <a:noFill/>
          <a:ln>
            <a:noFill/>
          </a:ln>
        </p:spPr>
        <p:txBody>
          <a:bodyPr lIns="94213" tIns="94213" rIns="94213" bIns="94213"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1" y="8917422"/>
            <a:ext cx="3077738" cy="469424"/>
          </a:xfrm>
          <a:prstGeom prst="rect">
            <a:avLst/>
          </a:prstGeom>
          <a:noFill/>
          <a:ln>
            <a:noFill/>
          </a:ln>
        </p:spPr>
        <p:txBody>
          <a:bodyPr lIns="94213" tIns="94213" rIns="94213" bIns="94213"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71145" marR="0" lvl="1" indent="0" algn="l" rtl="0">
              <a:spcBef>
                <a:spcPts val="0"/>
              </a:spcBef>
              <a:buNone/>
              <a:defRPr sz="1900" b="0" i="0" u="none" strike="noStrike" cap="none">
                <a:solidFill>
                  <a:schemeClr val="dk1"/>
                </a:solidFill>
                <a:latin typeface="Arial"/>
                <a:ea typeface="Arial"/>
                <a:cs typeface="Arial"/>
                <a:sym typeface="Arial"/>
              </a:defRPr>
            </a:lvl2pPr>
            <a:lvl3pPr marL="942289" marR="0" lvl="2" indent="0" algn="l" rtl="0">
              <a:spcBef>
                <a:spcPts val="0"/>
              </a:spcBef>
              <a:buNone/>
              <a:defRPr sz="1900" b="0" i="0" u="none" strike="noStrike" cap="none">
                <a:solidFill>
                  <a:schemeClr val="dk1"/>
                </a:solidFill>
                <a:latin typeface="Arial"/>
                <a:ea typeface="Arial"/>
                <a:cs typeface="Arial"/>
                <a:sym typeface="Arial"/>
              </a:defRPr>
            </a:lvl3pPr>
            <a:lvl4pPr marL="1413434" marR="0" lvl="3" indent="0" algn="l" rtl="0">
              <a:spcBef>
                <a:spcPts val="0"/>
              </a:spcBef>
              <a:buNone/>
              <a:defRPr sz="1900" b="0" i="0" u="none" strike="noStrike" cap="none">
                <a:solidFill>
                  <a:schemeClr val="dk1"/>
                </a:solidFill>
                <a:latin typeface="Arial"/>
                <a:ea typeface="Arial"/>
                <a:cs typeface="Arial"/>
                <a:sym typeface="Arial"/>
              </a:defRPr>
            </a:lvl4pPr>
            <a:lvl5pPr marL="1884578" marR="0" lvl="4" indent="0" algn="l" rtl="0">
              <a:spcBef>
                <a:spcPts val="0"/>
              </a:spcBef>
              <a:buNone/>
              <a:defRPr sz="1900" b="0" i="0" u="none" strike="noStrike" cap="none">
                <a:solidFill>
                  <a:schemeClr val="dk1"/>
                </a:solidFill>
                <a:latin typeface="Arial"/>
                <a:ea typeface="Arial"/>
                <a:cs typeface="Arial"/>
                <a:sym typeface="Arial"/>
              </a:defRPr>
            </a:lvl5pPr>
            <a:lvl6pPr marL="2355723" marR="0" lvl="5" indent="0" algn="l" rtl="0">
              <a:spcBef>
                <a:spcPts val="0"/>
              </a:spcBef>
              <a:buNone/>
              <a:defRPr sz="1900" b="0" i="0" u="none" strike="noStrike" cap="none">
                <a:solidFill>
                  <a:schemeClr val="dk1"/>
                </a:solidFill>
                <a:latin typeface="Arial"/>
                <a:ea typeface="Arial"/>
                <a:cs typeface="Arial"/>
                <a:sym typeface="Arial"/>
              </a:defRPr>
            </a:lvl6pPr>
            <a:lvl7pPr marL="2826868" marR="0" lvl="6" indent="0" algn="l" rtl="0">
              <a:spcBef>
                <a:spcPts val="0"/>
              </a:spcBef>
              <a:buNone/>
              <a:defRPr sz="1900" b="0" i="0" u="none" strike="noStrike" cap="none">
                <a:solidFill>
                  <a:schemeClr val="dk1"/>
                </a:solidFill>
                <a:latin typeface="Arial"/>
                <a:ea typeface="Arial"/>
                <a:cs typeface="Arial"/>
                <a:sym typeface="Arial"/>
              </a:defRPr>
            </a:lvl7pPr>
            <a:lvl8pPr marL="3298012" marR="0" lvl="7" indent="0" algn="l" rtl="0">
              <a:spcBef>
                <a:spcPts val="0"/>
              </a:spcBef>
              <a:buNone/>
              <a:defRPr sz="1900" b="0" i="0" u="none" strike="noStrike" cap="none">
                <a:solidFill>
                  <a:schemeClr val="dk1"/>
                </a:solidFill>
                <a:latin typeface="Arial"/>
                <a:ea typeface="Arial"/>
                <a:cs typeface="Arial"/>
                <a:sym typeface="Arial"/>
              </a:defRPr>
            </a:lvl8pPr>
            <a:lvl9pPr marL="3769157" marR="0" lvl="8" indent="0" algn="l" rtl="0">
              <a:spcBef>
                <a:spcPts val="0"/>
              </a:spcBef>
              <a:buNone/>
              <a:defRPr sz="19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4023092" y="8917422"/>
            <a:ext cx="3077738" cy="469424"/>
          </a:xfrm>
          <a:prstGeom prst="rect">
            <a:avLst/>
          </a:prstGeom>
          <a:noFill/>
          <a:ln>
            <a:noFill/>
          </a:ln>
        </p:spPr>
        <p:txBody>
          <a:bodyPr lIns="94213" tIns="47094" rIns="94213" bIns="47094" anchor="b" anchorCtr="0">
            <a:noAutofit/>
          </a:bodyPr>
          <a:lstStyle/>
          <a:p>
            <a:pPr algn="r">
              <a:buSzPct val="25000"/>
            </a:pPr>
            <a:fld id="{00000000-1234-1234-1234-123412341234}" type="slidenum">
              <a:rPr lang="en-US" sz="1200" smtClean="0">
                <a:solidFill>
                  <a:schemeClr val="dk1"/>
                </a:solidFill>
              </a:rPr>
              <a:pPr algn="r">
                <a:buSzPct val="25000"/>
              </a:pPr>
              <a:t>‹#›</a:t>
            </a:fld>
            <a:endParaRPr lang="en-US" sz="1200" dirty="0">
              <a:solidFill>
                <a:schemeClr val="dk1"/>
              </a:solidFil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a:solidFill>
                  <a:schemeClr val="dk1"/>
                </a:solidFill>
              </a:rPr>
              <a:pPr algn="r">
                <a:buSzPct val="25000"/>
              </a:pPr>
              <a:t>1</a:t>
            </a:fld>
            <a:endParaRPr lang="en-US" sz="1200" dirty="0">
              <a:solidFill>
                <a:schemeClr val="dk1"/>
              </a:solidFill>
            </a:endParaRPr>
          </a:p>
        </p:txBody>
      </p:sp>
    </p:spTree>
    <p:extLst>
      <p:ext uri="{BB962C8B-B14F-4D97-AF65-F5344CB8AC3E}">
        <p14:creationId xmlns:p14="http://schemas.microsoft.com/office/powerpoint/2010/main" val="26794313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smtClean="0">
                <a:solidFill>
                  <a:schemeClr val="dk1"/>
                </a:solidFill>
              </a:rPr>
              <a:pPr algn="r">
                <a:buSzPct val="25000"/>
              </a:pPr>
              <a:t>17</a:t>
            </a:fld>
            <a:endParaRPr lang="en-US" sz="1200" dirty="0">
              <a:solidFill>
                <a:schemeClr val="dk1"/>
              </a:solidFill>
            </a:endParaRPr>
          </a:p>
        </p:txBody>
      </p:sp>
    </p:spTree>
    <p:extLst>
      <p:ext uri="{BB962C8B-B14F-4D97-AF65-F5344CB8AC3E}">
        <p14:creationId xmlns:p14="http://schemas.microsoft.com/office/powerpoint/2010/main" val="20220211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18</a:t>
            </a:fld>
            <a:endParaRPr lang="en-US" sz="1200" dirty="0"/>
          </a:p>
        </p:txBody>
      </p:sp>
    </p:spTree>
    <p:extLst>
      <p:ext uri="{BB962C8B-B14F-4D97-AF65-F5344CB8AC3E}">
        <p14:creationId xmlns:p14="http://schemas.microsoft.com/office/powerpoint/2010/main" val="4257573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smtClean="0">
                <a:solidFill>
                  <a:schemeClr val="dk1"/>
                </a:solidFill>
              </a:rPr>
              <a:pPr algn="r">
                <a:buSzPct val="25000"/>
              </a:pPr>
              <a:t>20</a:t>
            </a:fld>
            <a:endParaRPr lang="en-US" sz="1200" dirty="0">
              <a:solidFill>
                <a:schemeClr val="dk1"/>
              </a:solidFill>
            </a:endParaRPr>
          </a:p>
        </p:txBody>
      </p:sp>
    </p:spTree>
    <p:extLst>
      <p:ext uri="{BB962C8B-B14F-4D97-AF65-F5344CB8AC3E}">
        <p14:creationId xmlns:p14="http://schemas.microsoft.com/office/powerpoint/2010/main" val="12471786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smtClean="0">
                <a:solidFill>
                  <a:schemeClr val="dk1"/>
                </a:solidFill>
              </a:rPr>
              <a:pPr algn="r">
                <a:buSzPct val="25000"/>
              </a:pPr>
              <a:t>21</a:t>
            </a:fld>
            <a:endParaRPr lang="en-US" sz="1200" dirty="0">
              <a:solidFill>
                <a:schemeClr val="dk1"/>
              </a:solidFill>
            </a:endParaRPr>
          </a:p>
        </p:txBody>
      </p:sp>
    </p:spTree>
    <p:extLst>
      <p:ext uri="{BB962C8B-B14F-4D97-AF65-F5344CB8AC3E}">
        <p14:creationId xmlns:p14="http://schemas.microsoft.com/office/powerpoint/2010/main" val="4159012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26</a:t>
            </a:fld>
            <a:endParaRPr lang="en-US" sz="1200" dirty="0">
              <a:solidFill>
                <a:schemeClr val="dk1"/>
              </a:solidFill>
            </a:endParaRPr>
          </a:p>
        </p:txBody>
      </p:sp>
    </p:spTree>
    <p:extLst>
      <p:ext uri="{BB962C8B-B14F-4D97-AF65-F5344CB8AC3E}">
        <p14:creationId xmlns:p14="http://schemas.microsoft.com/office/powerpoint/2010/main" val="609748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27</a:t>
            </a:fld>
            <a:endParaRPr lang="en-US" sz="1200" dirty="0">
              <a:solidFill>
                <a:schemeClr val="dk1"/>
              </a:solidFill>
            </a:endParaRPr>
          </a:p>
        </p:txBody>
      </p:sp>
    </p:spTree>
    <p:extLst>
      <p:ext uri="{BB962C8B-B14F-4D97-AF65-F5344CB8AC3E}">
        <p14:creationId xmlns:p14="http://schemas.microsoft.com/office/powerpoint/2010/main" val="23784021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29</a:t>
            </a:fld>
            <a:endParaRPr lang="en-US" sz="1200" dirty="0">
              <a:solidFill>
                <a:schemeClr val="dk1"/>
              </a:solidFill>
            </a:endParaRPr>
          </a:p>
        </p:txBody>
      </p:sp>
    </p:spTree>
    <p:extLst>
      <p:ext uri="{BB962C8B-B14F-4D97-AF65-F5344CB8AC3E}">
        <p14:creationId xmlns:p14="http://schemas.microsoft.com/office/powerpoint/2010/main" val="22254060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30</a:t>
            </a:fld>
            <a:endParaRPr lang="en-US" sz="1200" dirty="0">
              <a:solidFill>
                <a:schemeClr val="dk1"/>
              </a:solidFill>
            </a:endParaRPr>
          </a:p>
        </p:txBody>
      </p:sp>
    </p:spTree>
    <p:extLst>
      <p:ext uri="{BB962C8B-B14F-4D97-AF65-F5344CB8AC3E}">
        <p14:creationId xmlns:p14="http://schemas.microsoft.com/office/powerpoint/2010/main" val="24635564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31</a:t>
            </a:fld>
            <a:endParaRPr lang="en-US" sz="1200" dirty="0">
              <a:solidFill>
                <a:schemeClr val="dk1"/>
              </a:solidFill>
            </a:endParaRPr>
          </a:p>
        </p:txBody>
      </p:sp>
    </p:spTree>
    <p:extLst>
      <p:ext uri="{BB962C8B-B14F-4D97-AF65-F5344CB8AC3E}">
        <p14:creationId xmlns:p14="http://schemas.microsoft.com/office/powerpoint/2010/main" val="23817145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32</a:t>
            </a:fld>
            <a:endParaRPr lang="en-US" sz="1200" dirty="0">
              <a:solidFill>
                <a:schemeClr val="dk1"/>
              </a:solidFill>
            </a:endParaRPr>
          </a:p>
        </p:txBody>
      </p:sp>
    </p:spTree>
    <p:extLst>
      <p:ext uri="{BB962C8B-B14F-4D97-AF65-F5344CB8AC3E}">
        <p14:creationId xmlns:p14="http://schemas.microsoft.com/office/powerpoint/2010/main" val="1981793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a:t>
            </a:fld>
            <a:endParaRPr lang="en-US" sz="1200" dirty="0">
              <a:solidFill>
                <a:schemeClr val="dk1"/>
              </a:solidFill>
            </a:endParaRPr>
          </a:p>
        </p:txBody>
      </p:sp>
    </p:spTree>
    <p:extLst>
      <p:ext uri="{BB962C8B-B14F-4D97-AF65-F5344CB8AC3E}">
        <p14:creationId xmlns:p14="http://schemas.microsoft.com/office/powerpoint/2010/main" val="36307985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33</a:t>
            </a:fld>
            <a:endParaRPr lang="en-US" sz="1200" dirty="0">
              <a:solidFill>
                <a:schemeClr val="dk1"/>
              </a:solidFill>
            </a:endParaRPr>
          </a:p>
        </p:txBody>
      </p:sp>
    </p:spTree>
    <p:extLst>
      <p:ext uri="{BB962C8B-B14F-4D97-AF65-F5344CB8AC3E}">
        <p14:creationId xmlns:p14="http://schemas.microsoft.com/office/powerpoint/2010/main" val="1741481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34</a:t>
            </a:fld>
            <a:endParaRPr lang="en-US" sz="1200" dirty="0">
              <a:solidFill>
                <a:schemeClr val="dk1"/>
              </a:solidFill>
            </a:endParaRPr>
          </a:p>
        </p:txBody>
      </p:sp>
    </p:spTree>
    <p:extLst>
      <p:ext uri="{BB962C8B-B14F-4D97-AF65-F5344CB8AC3E}">
        <p14:creationId xmlns:p14="http://schemas.microsoft.com/office/powerpoint/2010/main" val="15062270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35</a:t>
            </a:fld>
            <a:endParaRPr lang="en-US" sz="1200" dirty="0">
              <a:solidFill>
                <a:schemeClr val="dk1"/>
              </a:solidFill>
            </a:endParaRPr>
          </a:p>
        </p:txBody>
      </p:sp>
    </p:spTree>
    <p:extLst>
      <p:ext uri="{BB962C8B-B14F-4D97-AF65-F5344CB8AC3E}">
        <p14:creationId xmlns:p14="http://schemas.microsoft.com/office/powerpoint/2010/main" val="9091740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36</a:t>
            </a:fld>
            <a:endParaRPr lang="en-US" sz="1200" dirty="0"/>
          </a:p>
        </p:txBody>
      </p:sp>
    </p:spTree>
    <p:extLst>
      <p:ext uri="{BB962C8B-B14F-4D97-AF65-F5344CB8AC3E}">
        <p14:creationId xmlns:p14="http://schemas.microsoft.com/office/powerpoint/2010/main" val="41623361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37</a:t>
            </a:fld>
            <a:endParaRPr lang="en-US" sz="1200" dirty="0"/>
          </a:p>
        </p:txBody>
      </p:sp>
    </p:spTree>
    <p:extLst>
      <p:ext uri="{BB962C8B-B14F-4D97-AF65-F5344CB8AC3E}">
        <p14:creationId xmlns:p14="http://schemas.microsoft.com/office/powerpoint/2010/main" val="15921897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38</a:t>
            </a:fld>
            <a:endParaRPr lang="en-US" sz="1200" dirty="0">
              <a:solidFill>
                <a:schemeClr val="dk1"/>
              </a:solidFill>
            </a:endParaRPr>
          </a:p>
        </p:txBody>
      </p:sp>
    </p:spTree>
    <p:extLst>
      <p:ext uri="{BB962C8B-B14F-4D97-AF65-F5344CB8AC3E}">
        <p14:creationId xmlns:p14="http://schemas.microsoft.com/office/powerpoint/2010/main" val="7992658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39</a:t>
            </a:fld>
            <a:endParaRPr lang="en-US" sz="1200" dirty="0"/>
          </a:p>
        </p:txBody>
      </p:sp>
    </p:spTree>
    <p:extLst>
      <p:ext uri="{BB962C8B-B14F-4D97-AF65-F5344CB8AC3E}">
        <p14:creationId xmlns:p14="http://schemas.microsoft.com/office/powerpoint/2010/main" val="921738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40</a:t>
            </a:fld>
            <a:endParaRPr lang="en-US" sz="1200" dirty="0"/>
          </a:p>
        </p:txBody>
      </p:sp>
    </p:spTree>
    <p:extLst>
      <p:ext uri="{BB962C8B-B14F-4D97-AF65-F5344CB8AC3E}">
        <p14:creationId xmlns:p14="http://schemas.microsoft.com/office/powerpoint/2010/main" val="42313949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41</a:t>
            </a:fld>
            <a:endParaRPr lang="en-US" sz="1200" dirty="0">
              <a:solidFill>
                <a:schemeClr val="dk1"/>
              </a:solidFill>
            </a:endParaRPr>
          </a:p>
        </p:txBody>
      </p:sp>
    </p:spTree>
    <p:extLst>
      <p:ext uri="{BB962C8B-B14F-4D97-AF65-F5344CB8AC3E}">
        <p14:creationId xmlns:p14="http://schemas.microsoft.com/office/powerpoint/2010/main" val="2720710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42</a:t>
            </a:fld>
            <a:endParaRPr lang="en-US" sz="1200" dirty="0">
              <a:solidFill>
                <a:schemeClr val="dk1"/>
              </a:solidFill>
            </a:endParaRPr>
          </a:p>
        </p:txBody>
      </p:sp>
    </p:spTree>
    <p:extLst>
      <p:ext uri="{BB962C8B-B14F-4D97-AF65-F5344CB8AC3E}">
        <p14:creationId xmlns:p14="http://schemas.microsoft.com/office/powerpoint/2010/main" val="411041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smtClean="0">
                <a:solidFill>
                  <a:schemeClr val="dk1"/>
                </a:solidFill>
              </a:rPr>
              <a:pPr algn="r">
                <a:buSzPct val="25000"/>
              </a:pPr>
              <a:t>3</a:t>
            </a:fld>
            <a:endParaRPr lang="en-US" sz="1200" dirty="0">
              <a:solidFill>
                <a:schemeClr val="dk1"/>
              </a:solidFill>
            </a:endParaRPr>
          </a:p>
        </p:txBody>
      </p:sp>
    </p:spTree>
    <p:extLst>
      <p:ext uri="{BB962C8B-B14F-4D97-AF65-F5344CB8AC3E}">
        <p14:creationId xmlns:p14="http://schemas.microsoft.com/office/powerpoint/2010/main" val="25422894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43</a:t>
            </a:fld>
            <a:endParaRPr lang="en-US" sz="1200" dirty="0">
              <a:solidFill>
                <a:schemeClr val="dk1"/>
              </a:solidFill>
            </a:endParaRPr>
          </a:p>
        </p:txBody>
      </p:sp>
    </p:spTree>
    <p:extLst>
      <p:ext uri="{BB962C8B-B14F-4D97-AF65-F5344CB8AC3E}">
        <p14:creationId xmlns:p14="http://schemas.microsoft.com/office/powerpoint/2010/main" val="41807226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44</a:t>
            </a:fld>
            <a:endParaRPr lang="en-US" sz="1200" dirty="0">
              <a:solidFill>
                <a:schemeClr val="dk1"/>
              </a:solidFill>
            </a:endParaRPr>
          </a:p>
        </p:txBody>
      </p:sp>
    </p:spTree>
    <p:extLst>
      <p:ext uri="{BB962C8B-B14F-4D97-AF65-F5344CB8AC3E}">
        <p14:creationId xmlns:p14="http://schemas.microsoft.com/office/powerpoint/2010/main" val="15773876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45</a:t>
            </a:fld>
            <a:endParaRPr lang="en-US" sz="1200" dirty="0"/>
          </a:p>
        </p:txBody>
      </p:sp>
    </p:spTree>
    <p:extLst>
      <p:ext uri="{BB962C8B-B14F-4D97-AF65-F5344CB8AC3E}">
        <p14:creationId xmlns:p14="http://schemas.microsoft.com/office/powerpoint/2010/main" val="5065355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46</a:t>
            </a:fld>
            <a:endParaRPr lang="en-US" sz="1200" dirty="0">
              <a:solidFill>
                <a:schemeClr val="dk1"/>
              </a:solidFill>
            </a:endParaRPr>
          </a:p>
        </p:txBody>
      </p:sp>
    </p:spTree>
    <p:extLst>
      <p:ext uri="{BB962C8B-B14F-4D97-AF65-F5344CB8AC3E}">
        <p14:creationId xmlns:p14="http://schemas.microsoft.com/office/powerpoint/2010/main" val="10937014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47</a:t>
            </a:fld>
            <a:endParaRPr lang="en-US" sz="1200" dirty="0"/>
          </a:p>
        </p:txBody>
      </p:sp>
    </p:spTree>
    <p:extLst>
      <p:ext uri="{BB962C8B-B14F-4D97-AF65-F5344CB8AC3E}">
        <p14:creationId xmlns:p14="http://schemas.microsoft.com/office/powerpoint/2010/main" val="16412603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48</a:t>
            </a:fld>
            <a:endParaRPr lang="en-US" sz="1200" dirty="0">
              <a:solidFill>
                <a:schemeClr val="dk1"/>
              </a:solidFill>
            </a:endParaRPr>
          </a:p>
        </p:txBody>
      </p:sp>
    </p:spTree>
    <p:extLst>
      <p:ext uri="{BB962C8B-B14F-4D97-AF65-F5344CB8AC3E}">
        <p14:creationId xmlns:p14="http://schemas.microsoft.com/office/powerpoint/2010/main" val="3667722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49</a:t>
            </a:fld>
            <a:endParaRPr lang="en-US" sz="1200" dirty="0">
              <a:solidFill>
                <a:schemeClr val="dk1"/>
              </a:solidFill>
            </a:endParaRPr>
          </a:p>
        </p:txBody>
      </p:sp>
    </p:spTree>
    <p:extLst>
      <p:ext uri="{BB962C8B-B14F-4D97-AF65-F5344CB8AC3E}">
        <p14:creationId xmlns:p14="http://schemas.microsoft.com/office/powerpoint/2010/main" val="27164579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50</a:t>
            </a:fld>
            <a:endParaRPr lang="en-US" sz="1200" dirty="0">
              <a:solidFill>
                <a:schemeClr val="dk1"/>
              </a:solidFill>
            </a:endParaRPr>
          </a:p>
        </p:txBody>
      </p:sp>
    </p:spTree>
    <p:extLst>
      <p:ext uri="{BB962C8B-B14F-4D97-AF65-F5344CB8AC3E}">
        <p14:creationId xmlns:p14="http://schemas.microsoft.com/office/powerpoint/2010/main" val="20627535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51</a:t>
            </a:fld>
            <a:endParaRPr lang="en-US" sz="1200" dirty="0">
              <a:solidFill>
                <a:schemeClr val="dk1"/>
              </a:solidFill>
            </a:endParaRPr>
          </a:p>
        </p:txBody>
      </p:sp>
    </p:spTree>
    <p:extLst>
      <p:ext uri="{BB962C8B-B14F-4D97-AF65-F5344CB8AC3E}">
        <p14:creationId xmlns:p14="http://schemas.microsoft.com/office/powerpoint/2010/main" val="16839430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52</a:t>
            </a:fld>
            <a:endParaRPr lang="en-US" sz="1200" dirty="0"/>
          </a:p>
        </p:txBody>
      </p:sp>
    </p:spTree>
    <p:extLst>
      <p:ext uri="{BB962C8B-B14F-4D97-AF65-F5344CB8AC3E}">
        <p14:creationId xmlns:p14="http://schemas.microsoft.com/office/powerpoint/2010/main" val="3518931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a:t>
            </a:fld>
            <a:endParaRPr lang="en-US" sz="1200" dirty="0">
              <a:solidFill>
                <a:schemeClr val="dk1"/>
              </a:solidFill>
            </a:endParaRPr>
          </a:p>
        </p:txBody>
      </p:sp>
    </p:spTree>
    <p:extLst>
      <p:ext uri="{BB962C8B-B14F-4D97-AF65-F5344CB8AC3E}">
        <p14:creationId xmlns:p14="http://schemas.microsoft.com/office/powerpoint/2010/main" val="36984159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53</a:t>
            </a:fld>
            <a:endParaRPr lang="en-US" sz="1200" dirty="0"/>
          </a:p>
        </p:txBody>
      </p:sp>
    </p:spTree>
    <p:extLst>
      <p:ext uri="{BB962C8B-B14F-4D97-AF65-F5344CB8AC3E}">
        <p14:creationId xmlns:p14="http://schemas.microsoft.com/office/powerpoint/2010/main" val="4529082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54</a:t>
            </a:fld>
            <a:endParaRPr lang="en-US" sz="1200" dirty="0"/>
          </a:p>
        </p:txBody>
      </p:sp>
    </p:spTree>
    <p:extLst>
      <p:ext uri="{BB962C8B-B14F-4D97-AF65-F5344CB8AC3E}">
        <p14:creationId xmlns:p14="http://schemas.microsoft.com/office/powerpoint/2010/main" val="524170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58</a:t>
            </a:fld>
            <a:endParaRPr lang="en-US" sz="1200" dirty="0"/>
          </a:p>
        </p:txBody>
      </p:sp>
    </p:spTree>
    <p:extLst>
      <p:ext uri="{BB962C8B-B14F-4D97-AF65-F5344CB8AC3E}">
        <p14:creationId xmlns:p14="http://schemas.microsoft.com/office/powerpoint/2010/main" val="28619156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204913" y="704850"/>
            <a:ext cx="4692650"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710248" y="4459526"/>
            <a:ext cx="5681980" cy="4224814"/>
          </a:xfrm>
          <a:prstGeom prst="rect">
            <a:avLst/>
          </a:prstGeom>
        </p:spPr>
        <p:txBody>
          <a:bodyPr lIns="94213" tIns="94213" rIns="94213" bIns="94213" anchor="t" anchorCtr="0">
            <a:noAutofit/>
          </a:bodyPr>
          <a:lstStyle/>
          <a:p>
            <a:endParaRPr dirty="0"/>
          </a:p>
        </p:txBody>
      </p:sp>
      <p:sp>
        <p:nvSpPr>
          <p:cNvPr id="383" name="Shape 383"/>
          <p:cNvSpPr txBox="1">
            <a:spLocks noGrp="1"/>
          </p:cNvSpPr>
          <p:nvPr>
            <p:ph type="sldNum" idx="12"/>
          </p:nvPr>
        </p:nvSpPr>
        <p:spPr>
          <a:xfrm>
            <a:off x="4023091" y="8917422"/>
            <a:ext cx="3077739" cy="469424"/>
          </a:xfrm>
          <a:prstGeom prst="rect">
            <a:avLst/>
          </a:prstGeom>
        </p:spPr>
        <p:txBody>
          <a:bodyPr lIns="94213" tIns="47094" rIns="94213" bIns="47094" anchor="b" anchorCtr="0">
            <a:noAutofit/>
          </a:bodyPr>
          <a:lstStyle/>
          <a:p>
            <a:pPr>
              <a:buClr>
                <a:srgbClr val="000000"/>
              </a:buClr>
              <a:buSzPct val="25000"/>
            </a:pPr>
            <a:fld id="{00000000-1234-1234-1234-123412341234}" type="slidenum">
              <a:rPr lang="en-US"/>
              <a:pPr>
                <a:buClr>
                  <a:srgbClr val="000000"/>
                </a:buClr>
                <a:buSzPct val="25000"/>
              </a:pPr>
              <a:t>59</a:t>
            </a:fld>
            <a:endParaRPr lang="en-US" dirty="0"/>
          </a:p>
        </p:txBody>
      </p:sp>
    </p:spTree>
    <p:extLst>
      <p:ext uri="{BB962C8B-B14F-4D97-AF65-F5344CB8AC3E}">
        <p14:creationId xmlns:p14="http://schemas.microsoft.com/office/powerpoint/2010/main" val="22363505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a:t>
            </a:fld>
            <a:endParaRPr lang="en-US" sz="1200" dirty="0">
              <a:solidFill>
                <a:schemeClr val="dk1"/>
              </a:solidFill>
            </a:endParaRPr>
          </a:p>
        </p:txBody>
      </p:sp>
    </p:spTree>
    <p:extLst>
      <p:ext uri="{BB962C8B-B14F-4D97-AF65-F5344CB8AC3E}">
        <p14:creationId xmlns:p14="http://schemas.microsoft.com/office/powerpoint/2010/main" val="2700623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9</a:t>
            </a:fld>
            <a:endParaRPr lang="en-US" sz="1200" dirty="0">
              <a:solidFill>
                <a:schemeClr val="dk1"/>
              </a:solidFill>
            </a:endParaRPr>
          </a:p>
        </p:txBody>
      </p:sp>
    </p:spTree>
    <p:extLst>
      <p:ext uri="{BB962C8B-B14F-4D97-AF65-F5344CB8AC3E}">
        <p14:creationId xmlns:p14="http://schemas.microsoft.com/office/powerpoint/2010/main" val="2494182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11</a:t>
            </a:fld>
            <a:endParaRPr lang="en-US" sz="1200" dirty="0">
              <a:solidFill>
                <a:schemeClr val="dk1"/>
              </a:solidFill>
            </a:endParaRPr>
          </a:p>
        </p:txBody>
      </p:sp>
    </p:spTree>
    <p:extLst>
      <p:ext uri="{BB962C8B-B14F-4D97-AF65-F5344CB8AC3E}">
        <p14:creationId xmlns:p14="http://schemas.microsoft.com/office/powerpoint/2010/main" val="1727895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12</a:t>
            </a:fld>
            <a:endParaRPr lang="en-US" sz="1200" dirty="0">
              <a:solidFill>
                <a:schemeClr val="dk1"/>
              </a:solidFill>
            </a:endParaRPr>
          </a:p>
        </p:txBody>
      </p:sp>
    </p:spTree>
    <p:extLst>
      <p:ext uri="{BB962C8B-B14F-4D97-AF65-F5344CB8AC3E}">
        <p14:creationId xmlns:p14="http://schemas.microsoft.com/office/powerpoint/2010/main" val="2070427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16</a:t>
            </a:fld>
            <a:endParaRPr lang="en-US" sz="1200" dirty="0">
              <a:solidFill>
                <a:schemeClr val="dk1"/>
              </a:solidFill>
            </a:endParaRPr>
          </a:p>
        </p:txBody>
      </p:sp>
    </p:spTree>
    <p:extLst>
      <p:ext uri="{BB962C8B-B14F-4D97-AF65-F5344CB8AC3E}">
        <p14:creationId xmlns:p14="http://schemas.microsoft.com/office/powerpoint/2010/main" val="3875483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3615053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091D3-E16C-46AB-9A90-0F52CA812534}"/>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957388"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22325" y="2643044"/>
            <a:ext cx="1957388"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22325" y="3613151"/>
            <a:ext cx="1957388"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6729412" y="1681163"/>
            <a:ext cx="1957388"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6729413" y="2651910"/>
            <a:ext cx="1957387"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6729413" y="3613151"/>
            <a:ext cx="1957387" cy="627063"/>
          </a:xfrm>
        </p:spPr>
        <p:txBody>
          <a:bodyPr/>
          <a:lstStyle>
            <a:lvl1pPr marL="101600" indent="0">
              <a:buNone/>
              <a:defRPr/>
            </a:lvl1pPr>
          </a:lstStyle>
          <a:p>
            <a:pPr lvl="0"/>
            <a:r>
              <a:rPr lang="en-US" dirty="0"/>
              <a:t>Label 6</a:t>
            </a:r>
          </a:p>
        </p:txBody>
      </p:sp>
      <p:sp>
        <p:nvSpPr>
          <p:cNvPr id="5" name="Footer Placeholder 4">
            <a:extLst>
              <a:ext uri="{FF2B5EF4-FFF2-40B4-BE49-F238E27FC236}">
                <a16:creationId xmlns:a16="http://schemas.microsoft.com/office/drawing/2014/main" id="{237B7866-709E-4B26-BCD7-5CF284C134CA}"/>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Tree>
    <p:extLst>
      <p:ext uri="{BB962C8B-B14F-4D97-AF65-F5344CB8AC3E}">
        <p14:creationId xmlns:p14="http://schemas.microsoft.com/office/powerpoint/2010/main" val="2027899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5" name="Footer Placeholder 4">
            <a:extLst>
              <a:ext uri="{FF2B5EF4-FFF2-40B4-BE49-F238E27FC236}">
                <a16:creationId xmlns:a16="http://schemas.microsoft.com/office/drawing/2014/main" id="{E2476705-5AD3-4E05-9DCF-CA01EBF96B12}"/>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Tree>
    <p:extLst>
      <p:ext uri="{BB962C8B-B14F-4D97-AF65-F5344CB8AC3E}">
        <p14:creationId xmlns:p14="http://schemas.microsoft.com/office/powerpoint/2010/main" val="6487214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6" name="Shape 26"/>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US" dirty="0"/>
          </a:p>
          <a:p>
            <a:pPr lvl="1"/>
            <a:endParaRPr lang="en-US" sz="2000" dirty="0"/>
          </a:p>
          <a:p>
            <a:pPr lvl="2"/>
            <a:endParaRPr lang="en-US" dirty="0"/>
          </a:p>
          <a:p>
            <a:pPr lvl="1"/>
            <a:endParaRPr lang="en-US" dirty="0"/>
          </a:p>
          <a:p>
            <a:pPr lvl="2"/>
            <a:endParaRPr dirty="0"/>
          </a:p>
        </p:txBody>
      </p:sp>
      <p:sp>
        <p:nvSpPr>
          <p:cNvPr id="27" name="Shape 27"/>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146001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p>
            <a:pPr lvl="0"/>
            <a:r>
              <a:rPr lang="en-US" dirty="0"/>
              <a:t>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3" name="Picture Placeholder 2">
            <a:extLst>
              <a:ext uri="{FF2B5EF4-FFF2-40B4-BE49-F238E27FC236}">
                <a16:creationId xmlns:a16="http://schemas.microsoft.com/office/drawing/2014/main" id="{0321E090-1CF7-424F-AB1C-A74C4C5178D1}"/>
              </a:ext>
            </a:extLst>
          </p:cNvPr>
          <p:cNvSpPr>
            <a:spLocks noGrp="1"/>
          </p:cNvSpPr>
          <p:nvPr>
            <p:ph type="pic" sz="quarter" idx="13"/>
          </p:nvPr>
        </p:nvSpPr>
        <p:spPr>
          <a:xfrm>
            <a:off x="457200" y="1600200"/>
            <a:ext cx="4360863" cy="4565650"/>
          </a:xfrm>
        </p:spPr>
        <p:txBody>
          <a:bodyPr/>
          <a:lstStyle/>
          <a:p>
            <a:endParaRPr lang="en-US" dirty="0"/>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Shape 54"/>
          <p:cNvSpPr txBox="1">
            <a:spLocks noGrp="1"/>
          </p:cNvSpPr>
          <p:nvPr>
            <p:ph type="title" hasCustomPrompt="1"/>
          </p:nvPr>
        </p:nvSpPr>
        <p:spPr>
          <a:xfrm>
            <a:off x="457200" y="228600"/>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55" name="Shape 55"/>
          <p:cNvSpPr txBox="1">
            <a:spLocks noGrp="1"/>
          </p:cNvSpPr>
          <p:nvPr>
            <p:ph type="body" idx="1" hasCustomPrompt="1"/>
          </p:nvPr>
        </p:nvSpPr>
        <p:spPr>
          <a:xfrm>
            <a:off x="457200" y="5050971"/>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12888"/>
            <a:ext cx="8232775" cy="3417887"/>
          </a:xfrm>
        </p:spPr>
        <p:txBody>
          <a:bodyPr/>
          <a:lstStyle/>
          <a:p>
            <a:endParaRPr lang="en-US" dirty="0"/>
          </a:p>
        </p:txBody>
      </p:sp>
    </p:spTree>
    <p:extLst>
      <p:ext uri="{BB962C8B-B14F-4D97-AF65-F5344CB8AC3E}">
        <p14:creationId xmlns:p14="http://schemas.microsoft.com/office/powerpoint/2010/main" val="1885097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Figure + Captio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p:nvPr>
        </p:nvSpPr>
        <p:spPr>
          <a:xfrm>
            <a:off x="457200" y="1481138"/>
            <a:ext cx="4484688" cy="4408487"/>
          </a:xfrm>
        </p:spPr>
        <p:txBody>
          <a:bodyPr/>
          <a:lstStyle/>
          <a:p>
            <a:pPr lvl="0"/>
            <a:r>
              <a:rPr lang="en-US" dirty="0"/>
              <a:t>Edit Master text styles</a:t>
            </a:r>
          </a:p>
        </p:txBody>
      </p:sp>
      <p:sp>
        <p:nvSpPr>
          <p:cNvPr id="9" name="Picture Placeholder 8">
            <a:extLst>
              <a:ext uri="{FF2B5EF4-FFF2-40B4-BE49-F238E27FC236}">
                <a16:creationId xmlns:a16="http://schemas.microsoft.com/office/drawing/2014/main" id="{F95A3C12-C176-4C2E-9820-6A6035C43AF5}"/>
              </a:ext>
            </a:extLst>
          </p:cNvPr>
          <p:cNvSpPr>
            <a:spLocks noGrp="1"/>
          </p:cNvSpPr>
          <p:nvPr>
            <p:ph type="pic" sz="quarter" idx="14"/>
          </p:nvPr>
        </p:nvSpPr>
        <p:spPr>
          <a:xfrm>
            <a:off x="5192713" y="1481138"/>
            <a:ext cx="3592512" cy="3754437"/>
          </a:xfrm>
        </p:spPr>
        <p:txBody>
          <a:bodyPr/>
          <a:lstStyle/>
          <a:p>
            <a:endParaRPr lang="en-US" dirty="0"/>
          </a:p>
        </p:txBody>
      </p:sp>
      <p:sp>
        <p:nvSpPr>
          <p:cNvPr id="11" name="Text Placeholder 10">
            <a:extLst>
              <a:ext uri="{FF2B5EF4-FFF2-40B4-BE49-F238E27FC236}">
                <a16:creationId xmlns:a16="http://schemas.microsoft.com/office/drawing/2014/main" id="{F059F1CC-D06F-4B10-B166-6D6F2C786A37}"/>
              </a:ext>
            </a:extLst>
          </p:cNvPr>
          <p:cNvSpPr>
            <a:spLocks noGrp="1"/>
          </p:cNvSpPr>
          <p:nvPr>
            <p:ph type="body" sz="quarter" idx="15" hasCustomPrompt="1"/>
          </p:nvPr>
        </p:nvSpPr>
        <p:spPr>
          <a:xfrm>
            <a:off x="5192713" y="5399088"/>
            <a:ext cx="3592512" cy="490537"/>
          </a:xfrm>
        </p:spPr>
        <p:txBody>
          <a:bodyPr/>
          <a:lstStyle>
            <a:lvl1pPr marL="101600" indent="0">
              <a:buNone/>
              <a:defRPr sz="1200"/>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5" name="Footer Placeholder 4">
            <a:extLst>
              <a:ext uri="{FF2B5EF4-FFF2-40B4-BE49-F238E27FC236}">
                <a16:creationId xmlns:a16="http://schemas.microsoft.com/office/drawing/2014/main" id="{A6FA6EBD-95B8-4957-AE05-FC01EF65059B}"/>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1660428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hasCustomPrompt="1"/>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63" name="Shape 63"/>
          <p:cNvSpPr txBox="1">
            <a:spLocks noGrp="1"/>
          </p:cNvSpPr>
          <p:nvPr>
            <p:ph type="body" idx="1" hasCustomPrompt="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r>
              <a:rPr lang="en-US" dirty="0"/>
              <a:t>Click to add Learning Objective(s)</a:t>
            </a:r>
            <a:endParaRPr dirty="0"/>
          </a:p>
        </p:txBody>
      </p:sp>
      <p:sp>
        <p:nvSpPr>
          <p:cNvPr id="64" name="Shape 64"/>
          <p:cNvSpPr txBox="1">
            <a:spLocks noGrp="1"/>
          </p:cNvSpPr>
          <p:nvPr>
            <p:ph type="body" idx="2"/>
          </p:nvPr>
        </p:nvSpPr>
        <p:spPr>
          <a:xfrm>
            <a:off x="457200" y="1358678"/>
            <a:ext cx="8229600" cy="4767485"/>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US" dirty="0"/>
          </a:p>
          <a:p>
            <a:pPr lvl="1"/>
            <a:endParaRPr lang="en-US" sz="2000" dirty="0"/>
          </a:p>
          <a:p>
            <a:pPr lvl="2"/>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4">
            <a:alphaModFix/>
          </a:blip>
          <a:srcRect/>
          <a:stretch/>
        </p:blipFill>
        <p:spPr>
          <a:xfrm>
            <a:off x="443972" y="6429709"/>
            <a:ext cx="917999" cy="279914"/>
          </a:xfrm>
          <a:prstGeom prst="rect">
            <a:avLst/>
          </a:prstGeom>
          <a:noFill/>
          <a:ln>
            <a:noFill/>
          </a:ln>
        </p:spPr>
      </p:pic>
      <p:sp>
        <p:nvSpPr>
          <p:cNvPr id="16" name="Shape 16"/>
          <p:cNvSpPr txBox="1"/>
          <p:nvPr/>
        </p:nvSpPr>
        <p:spPr>
          <a:xfrm>
            <a:off x="1600200" y="6429344"/>
            <a:ext cx="7162799" cy="200054"/>
          </a:xfrm>
          <a:prstGeom prst="rect">
            <a:avLst/>
          </a:prstGeom>
          <a:noFill/>
          <a:ln>
            <a:noFill/>
          </a:ln>
        </p:spPr>
        <p:txBody>
          <a:bodyPr lIns="91425" tIns="45700" rIns="91425" bIns="45700" anchor="t"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a:ea typeface="Verdana" panose="020B0604030504040204" pitchFamily="34" charset="0"/>
                <a:cs typeface="Verdana" panose="020B0604030504040204" pitchFamily="34" charset="0"/>
              </a:rPr>
              <a:t>Copyright © 2020, 2011, 2003 Pearson Education, Inc. All Rights Reserved</a:t>
            </a:r>
          </a:p>
        </p:txBody>
      </p:sp>
      <p:sp>
        <p:nvSpPr>
          <p:cNvPr id="2" name="Footer Placeholder 1">
            <a:extLst>
              <a:ext uri="{FF2B5EF4-FFF2-40B4-BE49-F238E27FC236}">
                <a16:creationId xmlns:a16="http://schemas.microsoft.com/office/drawing/2014/main" id="{7B8A108E-B0AF-4869-B5B8-3D3BB7BC725E}"/>
              </a:ext>
            </a:extLst>
          </p:cNvPr>
          <p:cNvSpPr>
            <a:spLocks noGrp="1"/>
          </p:cNvSpPr>
          <p:nvPr>
            <p:ph type="ftr" sz="quarter" idx="3"/>
          </p:nvPr>
        </p:nvSpPr>
        <p:spPr>
          <a:xfrm>
            <a:off x="457200" y="6028611"/>
            <a:ext cx="8229600" cy="200549"/>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Tree>
  </p:cSld>
  <p:clrMap bg1="lt1" tx1="dk1" bg2="dk2" tx2="lt2" accent1="accent1" accent2="accent2" accent3="accent3" accent4="accent4" accent5="accent5" accent6="accent6" hlink="hlink" folHlink="folHlink"/>
  <p:sldLayoutIdLst>
    <p:sldLayoutId id="2147483676" r:id="rId1"/>
    <p:sldLayoutId id="2147483675" r:id="rId2"/>
    <p:sldLayoutId id="2147483650" r:id="rId3"/>
    <p:sldLayoutId id="2147483651" r:id="rId4"/>
    <p:sldLayoutId id="2147483671" r:id="rId5"/>
    <p:sldLayoutId id="2147483673" r:id="rId6"/>
    <p:sldLayoutId id="2147483654" r:id="rId7"/>
    <p:sldLayoutId id="2147483655" r:id="rId8"/>
    <p:sldLayoutId id="2147483656" r:id="rId9"/>
    <p:sldLayoutId id="2147483670" r:id="rId10"/>
    <p:sldLayoutId id="2147483669" r:id="rId11"/>
    <p:sldLayoutId id="214748365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38.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A87E256-A566-4CB4-B641-73EBACC55A95}"/>
              </a:ext>
            </a:extLst>
          </p:cNvPr>
          <p:cNvSpPr>
            <a:spLocks noGrp="1"/>
          </p:cNvSpPr>
          <p:nvPr>
            <p:ph type="body" idx="2"/>
          </p:nvPr>
        </p:nvSpPr>
        <p:spPr>
          <a:xfrm>
            <a:off x="5709685" y="1600200"/>
            <a:ext cx="3657600" cy="1600198"/>
          </a:xfrm>
        </p:spPr>
        <p:txBody>
          <a:bodyPr/>
          <a:lstStyle/>
          <a:p>
            <a:pPr>
              <a:buNone/>
            </a:pPr>
            <a:r>
              <a:rPr lang="en-US" sz="3200" dirty="0"/>
              <a:t>Chapter 5</a:t>
            </a:r>
            <a:endParaRPr lang="en-US" sz="2400" dirty="0"/>
          </a:p>
        </p:txBody>
      </p:sp>
      <p:sp>
        <p:nvSpPr>
          <p:cNvPr id="6" name="Text Placeholder 5">
            <a:extLst>
              <a:ext uri="{FF2B5EF4-FFF2-40B4-BE49-F238E27FC236}">
                <a16:creationId xmlns:a16="http://schemas.microsoft.com/office/drawing/2014/main" id="{D3C8E927-6A88-4110-B036-45D6D3C38241}"/>
              </a:ext>
            </a:extLst>
          </p:cNvPr>
          <p:cNvSpPr>
            <a:spLocks noGrp="1"/>
          </p:cNvSpPr>
          <p:nvPr>
            <p:ph type="body" idx="3"/>
          </p:nvPr>
        </p:nvSpPr>
        <p:spPr>
          <a:xfrm>
            <a:off x="5709685" y="3200400"/>
            <a:ext cx="3657600" cy="2925763"/>
          </a:xfrm>
        </p:spPr>
        <p:txBody>
          <a:bodyPr/>
          <a:lstStyle/>
          <a:p>
            <a:r>
              <a:rPr lang="en-US" sz="2000" dirty="0"/>
              <a:t>The Network Layer</a:t>
            </a:r>
            <a:endParaRPr lang="en-US" dirty="0"/>
          </a:p>
        </p:txBody>
      </p:sp>
      <p:pic>
        <p:nvPicPr>
          <p:cNvPr id="20" name="Picture 19">
            <a:extLst>
              <a:ext uri="{FF2B5EF4-FFF2-40B4-BE49-F238E27FC236}">
                <a16:creationId xmlns:a16="http://schemas.microsoft.com/office/drawing/2014/main" id="{8A706E50-B04C-754E-9359-F6A80FA70B59}"/>
              </a:ext>
            </a:extLst>
          </p:cNvPr>
          <p:cNvPicPr>
            <a:picLocks noChangeAspect="1"/>
          </p:cNvPicPr>
          <p:nvPr/>
        </p:nvPicPr>
        <p:blipFill>
          <a:blip r:embed="rId3"/>
          <a:stretch>
            <a:fillRect/>
          </a:stretch>
        </p:blipFill>
        <p:spPr>
          <a:xfrm>
            <a:off x="0" y="0"/>
            <a:ext cx="4736805" cy="6315740"/>
          </a:xfrm>
          <a:prstGeom prst="rect">
            <a:avLst/>
          </a:prstGeom>
        </p:spPr>
      </p:pic>
    </p:spTree>
    <p:extLst>
      <p:ext uri="{BB962C8B-B14F-4D97-AF65-F5344CB8AC3E}">
        <p14:creationId xmlns:p14="http://schemas.microsoft.com/office/powerpoint/2010/main" val="910404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Virtual-Circuit and Datagram Networks</a:t>
            </a:r>
          </a:p>
        </p:txBody>
      </p:sp>
      <p:sp>
        <p:nvSpPr>
          <p:cNvPr id="3" name="Text Placeholder 2"/>
          <p:cNvSpPr>
            <a:spLocks noGrp="1"/>
          </p:cNvSpPr>
          <p:nvPr>
            <p:ph type="body" idx="1"/>
          </p:nvPr>
        </p:nvSpPr>
        <p:spPr>
          <a:xfrm>
            <a:off x="457200" y="5652655"/>
            <a:ext cx="8229600" cy="416683"/>
          </a:xfrm>
        </p:spPr>
        <p:txBody>
          <a:bodyPr/>
          <a:lstStyle/>
          <a:p>
            <a:pPr algn="ctr"/>
            <a:r>
              <a:rPr lang="en-US" dirty="0"/>
              <a:t>Comparison of datagram and virtual-circuit networks</a:t>
            </a:r>
          </a:p>
        </p:txBody>
      </p:sp>
      <p:pic>
        <p:nvPicPr>
          <p:cNvPr id="6" name="Picture 5">
            <a:extLst>
              <a:ext uri="{FF2B5EF4-FFF2-40B4-BE49-F238E27FC236}">
                <a16:creationId xmlns:a16="http://schemas.microsoft.com/office/drawing/2014/main" id="{0D2A3229-00B3-5049-A943-A945344FDE3F}"/>
              </a:ext>
            </a:extLst>
          </p:cNvPr>
          <p:cNvPicPr>
            <a:picLocks noChangeAspect="1"/>
          </p:cNvPicPr>
          <p:nvPr/>
        </p:nvPicPr>
        <p:blipFill>
          <a:blip r:embed="rId2"/>
          <a:stretch>
            <a:fillRect/>
          </a:stretch>
        </p:blipFill>
        <p:spPr>
          <a:xfrm>
            <a:off x="322118" y="1273887"/>
            <a:ext cx="8499764" cy="5039684"/>
          </a:xfrm>
          <a:prstGeom prst="rect">
            <a:avLst/>
          </a:prstGeom>
        </p:spPr>
      </p:pic>
    </p:spTree>
    <p:extLst>
      <p:ext uri="{BB962C8B-B14F-4D97-AF65-F5344CB8AC3E}">
        <p14:creationId xmlns:p14="http://schemas.microsoft.com/office/powerpoint/2010/main" val="3436847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Routing Algorithms in a Single Network</a:t>
            </a:r>
            <a:br>
              <a:rPr lang="en-US" dirty="0"/>
            </a:br>
            <a:r>
              <a:rPr lang="en-US" dirty="0"/>
              <a:t>(1 of 3)</a:t>
            </a:r>
          </a:p>
        </p:txBody>
      </p:sp>
      <p:sp>
        <p:nvSpPr>
          <p:cNvPr id="3" name="Text Placeholder 2"/>
          <p:cNvSpPr>
            <a:spLocks noGrp="1"/>
          </p:cNvSpPr>
          <p:nvPr>
            <p:ph type="body" idx="1"/>
          </p:nvPr>
        </p:nvSpPr>
        <p:spPr/>
        <p:txBody>
          <a:bodyPr/>
          <a:lstStyle/>
          <a:p>
            <a:r>
              <a:rPr lang="en-US" dirty="0"/>
              <a:t>Optimality principle</a:t>
            </a:r>
          </a:p>
          <a:p>
            <a:r>
              <a:rPr lang="en-US" dirty="0"/>
              <a:t>Shortest path algorithm</a:t>
            </a:r>
          </a:p>
          <a:p>
            <a:r>
              <a:rPr lang="en-US" dirty="0"/>
              <a:t>Distance vector routing</a:t>
            </a:r>
          </a:p>
          <a:p>
            <a:r>
              <a:rPr lang="en-US" dirty="0"/>
              <a:t>Link state routing</a:t>
            </a:r>
            <a:br>
              <a:rPr lang="en-US" dirty="0"/>
            </a:br>
            <a:endParaRPr lang="en-US" dirty="0"/>
          </a:p>
        </p:txBody>
      </p:sp>
    </p:spTree>
    <p:extLst>
      <p:ext uri="{BB962C8B-B14F-4D97-AF65-F5344CB8AC3E}">
        <p14:creationId xmlns:p14="http://schemas.microsoft.com/office/powerpoint/2010/main" val="1494989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Routing Algorithms in a Single Network</a:t>
            </a:r>
            <a:br>
              <a:rPr lang="en-US" dirty="0"/>
            </a:br>
            <a:r>
              <a:rPr lang="en-US" dirty="0"/>
              <a:t>(2 of 3)</a:t>
            </a:r>
          </a:p>
        </p:txBody>
      </p:sp>
      <p:sp>
        <p:nvSpPr>
          <p:cNvPr id="3" name="Text Placeholder 2"/>
          <p:cNvSpPr>
            <a:spLocks noGrp="1"/>
          </p:cNvSpPr>
          <p:nvPr>
            <p:ph type="body" idx="1"/>
          </p:nvPr>
        </p:nvSpPr>
        <p:spPr/>
        <p:txBody>
          <a:bodyPr/>
          <a:lstStyle/>
          <a:p>
            <a:r>
              <a:rPr lang="en-US" dirty="0"/>
              <a:t>Hierarchical routing within a network</a:t>
            </a:r>
          </a:p>
          <a:p>
            <a:r>
              <a:rPr lang="en-US" dirty="0"/>
              <a:t>Broadcast routing</a:t>
            </a:r>
          </a:p>
          <a:p>
            <a:r>
              <a:rPr lang="en-US" dirty="0"/>
              <a:t>Multicast routing</a:t>
            </a:r>
          </a:p>
          <a:p>
            <a:r>
              <a:rPr lang="en-US" dirty="0"/>
              <a:t>Anycast routing</a:t>
            </a:r>
            <a:br>
              <a:rPr lang="en-US" dirty="0"/>
            </a:br>
            <a:br>
              <a:rPr lang="en-US" dirty="0"/>
            </a:br>
            <a:endParaRPr lang="en-US" dirty="0"/>
          </a:p>
          <a:p>
            <a:endParaRPr lang="en-US" dirty="0"/>
          </a:p>
        </p:txBody>
      </p:sp>
    </p:spTree>
    <p:extLst>
      <p:ext uri="{BB962C8B-B14F-4D97-AF65-F5344CB8AC3E}">
        <p14:creationId xmlns:p14="http://schemas.microsoft.com/office/powerpoint/2010/main" val="443824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Routing Algorithms in a Single Network</a:t>
            </a:r>
            <a:br>
              <a:rPr lang="en-US" dirty="0"/>
            </a:br>
            <a:r>
              <a:rPr lang="en-US" dirty="0"/>
              <a:t>(3 of 3)</a:t>
            </a:r>
          </a:p>
        </p:txBody>
      </p:sp>
      <p:sp>
        <p:nvSpPr>
          <p:cNvPr id="3" name="Text Placeholder 2"/>
          <p:cNvSpPr>
            <a:spLocks noGrp="1"/>
          </p:cNvSpPr>
          <p:nvPr>
            <p:ph type="body" idx="1"/>
          </p:nvPr>
        </p:nvSpPr>
        <p:spPr>
          <a:xfrm>
            <a:off x="457200" y="5992726"/>
            <a:ext cx="8229600" cy="389070"/>
          </a:xfrm>
        </p:spPr>
        <p:txBody>
          <a:bodyPr/>
          <a:lstStyle/>
          <a:p>
            <a:pPr algn="ctr"/>
            <a:r>
              <a:rPr lang="en-US" dirty="0"/>
              <a:t>Network with a conflict between fairness and efficiency</a:t>
            </a:r>
          </a:p>
        </p:txBody>
      </p:sp>
      <p:pic>
        <p:nvPicPr>
          <p:cNvPr id="8" name="Picture Placeholder 7" descr="Short Description: &#10;An illustration shows a network with a conflict between fairness and efficiency.&#10;&#10;Long Description: &#10;The illustration shows the router X (to the left) and router X prime (to the right) connected through a transmission line. On this transmission line, three routers A, B, and C are connected to the top and three routers, A prime, B prime, and C prime are connected to the bottom."/>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789317" y="1177732"/>
            <a:ext cx="6106069" cy="2103079"/>
          </a:xfrm>
        </p:spPr>
      </p:pic>
      <p:sp>
        <p:nvSpPr>
          <p:cNvPr id="4" name="TextBox 3">
            <a:extLst>
              <a:ext uri="{FF2B5EF4-FFF2-40B4-BE49-F238E27FC236}">
                <a16:creationId xmlns:a16="http://schemas.microsoft.com/office/drawing/2014/main" id="{904AE3F1-67A8-9246-2A72-7F0204335CB9}"/>
              </a:ext>
            </a:extLst>
          </p:cNvPr>
          <p:cNvSpPr txBox="1"/>
          <p:nvPr/>
        </p:nvSpPr>
        <p:spPr>
          <a:xfrm>
            <a:off x="578214" y="3585182"/>
            <a:ext cx="8059586" cy="2523768"/>
          </a:xfrm>
          <a:prstGeom prst="rect">
            <a:avLst/>
          </a:prstGeom>
          <a:noFill/>
        </p:spPr>
        <p:txBody>
          <a:bodyPr wrap="square">
            <a:spAutoFit/>
          </a:bodyPr>
          <a:lstStyle/>
          <a:p>
            <a:pPr marL="285750" indent="-285750" algn="just">
              <a:buFont typeface="Arial" panose="020B0604020202020204" pitchFamily="34" charset="0"/>
              <a:buChar char="•"/>
            </a:pPr>
            <a:r>
              <a:rPr lang="en-US" sz="1600" dirty="0"/>
              <a:t>The </a:t>
            </a:r>
            <a:r>
              <a:rPr lang="en-US" sz="1600" b="1" dirty="0"/>
              <a:t>routing algorithm</a:t>
            </a:r>
            <a:r>
              <a:rPr lang="en-US" sz="1600" dirty="0"/>
              <a:t> is that part of the network layer software responsible for deciding which output line an incoming packet should be transmitted on.</a:t>
            </a:r>
          </a:p>
          <a:p>
            <a:pPr marL="285750" indent="-285750" algn="just">
              <a:buFont typeface="Arial" panose="020B0604020202020204" pitchFamily="34" charset="0"/>
              <a:buChar char="•"/>
            </a:pPr>
            <a:r>
              <a:rPr lang="en-US" sz="1600" dirty="0"/>
              <a:t>Properties are desirable in a routing algorithm: </a:t>
            </a:r>
            <a:r>
              <a:rPr lang="en-US" sz="1600" b="1" dirty="0"/>
              <a:t>correctness, simplicity, robustness, stability, fairness, and efficiency.</a:t>
            </a:r>
          </a:p>
          <a:p>
            <a:pPr marL="285750" indent="-285750" algn="just">
              <a:buFont typeface="Arial" panose="020B0604020202020204" pitchFamily="34" charset="0"/>
              <a:buChar char="•"/>
            </a:pPr>
            <a:r>
              <a:rPr lang="en-US" sz="1600" b="1" dirty="0"/>
              <a:t>Nonadaptive algorithms</a:t>
            </a:r>
            <a:r>
              <a:rPr lang="en-US" sz="1600" dirty="0"/>
              <a:t> do not base their routing decisions on any measurements or estimates of the current topology and traffic. Known as </a:t>
            </a:r>
            <a:r>
              <a:rPr lang="en-US" sz="1600" b="1" dirty="0"/>
              <a:t>Static</a:t>
            </a:r>
            <a:r>
              <a:rPr lang="en-US" sz="1600" dirty="0"/>
              <a:t> Routing.</a:t>
            </a:r>
          </a:p>
          <a:p>
            <a:pPr marL="285750" indent="-285750" algn="just">
              <a:buFont typeface="Arial" panose="020B0604020202020204" pitchFamily="34" charset="0"/>
              <a:buChar char="•"/>
            </a:pPr>
            <a:r>
              <a:rPr lang="en-US" sz="1600" b="1" dirty="0"/>
              <a:t>Adaptive algorithms</a:t>
            </a:r>
            <a:r>
              <a:rPr lang="en-US" sz="1600" dirty="0"/>
              <a:t>, in contrast, change their routing decisions to reflect changes in the topology, and sometimes changes in the traffic as well. Known as </a:t>
            </a:r>
            <a:r>
              <a:rPr lang="en-US" sz="1600" b="1" dirty="0"/>
              <a:t>Dynamic</a:t>
            </a:r>
            <a:r>
              <a:rPr lang="en-US" sz="1600" dirty="0"/>
              <a:t> Routing.</a:t>
            </a:r>
          </a:p>
          <a:p>
            <a:endParaRPr lang="en-US" dirty="0"/>
          </a:p>
        </p:txBody>
      </p:sp>
    </p:spTree>
    <p:extLst>
      <p:ext uri="{BB962C8B-B14F-4D97-AF65-F5344CB8AC3E}">
        <p14:creationId xmlns:p14="http://schemas.microsoft.com/office/powerpoint/2010/main" val="3226015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228601"/>
            <a:ext cx="8229600" cy="653902"/>
          </a:xfrm>
        </p:spPr>
        <p:txBody>
          <a:bodyPr/>
          <a:lstStyle/>
          <a:p>
            <a:r>
              <a:rPr lang="en-US" dirty="0"/>
              <a:t>The Optimality Principle</a:t>
            </a:r>
          </a:p>
        </p:txBody>
      </p:sp>
      <p:sp>
        <p:nvSpPr>
          <p:cNvPr id="3" name="Text Placeholder 2"/>
          <p:cNvSpPr>
            <a:spLocks noGrp="1"/>
          </p:cNvSpPr>
          <p:nvPr>
            <p:ph type="body" idx="1"/>
          </p:nvPr>
        </p:nvSpPr>
        <p:spPr>
          <a:xfrm>
            <a:off x="457200" y="6087140"/>
            <a:ext cx="8229600" cy="423450"/>
          </a:xfrm>
        </p:spPr>
        <p:txBody>
          <a:bodyPr/>
          <a:lstStyle/>
          <a:p>
            <a:pPr algn="ctr"/>
            <a:r>
              <a:rPr lang="en-US" dirty="0"/>
              <a:t>(a) A network. (b) A sink tree for router </a:t>
            </a:r>
            <a:r>
              <a:rPr lang="en-US" i="1" dirty="0"/>
              <a:t>B</a:t>
            </a:r>
            <a:r>
              <a:rPr lang="en-US" dirty="0"/>
              <a:t>.</a:t>
            </a:r>
          </a:p>
        </p:txBody>
      </p:sp>
      <p:pic>
        <p:nvPicPr>
          <p:cNvPr id="4" name="Picture Placeholder 3" descr="Short Description: &#10;A set of two illustrations shows a network and a sink tree for router B.&#10;&#10;Long Description: &#10;The illustration shows multiple interconnected routers labeled, A, B, C, D, E, F, G, H, I, J, K, L, M, N, and O. Part a labeled, a network shows router B is connected to A and C which are further connected to multiple routers.&#10;Part b labeled, a sink tree for router B shows router B is connected to A (to the left) and C (to the right). A is further connected to F and D, D is connected to G and H. F is connected to K which is further connected to L. On the other side, C is connected to I and J, J is further connected to E and N and N is further connected to M and O.&#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89496" y="949841"/>
            <a:ext cx="7165007" cy="2880178"/>
          </a:xfrm>
        </p:spPr>
      </p:pic>
      <p:sp>
        <p:nvSpPr>
          <p:cNvPr id="5" name="TextBox 4">
            <a:extLst>
              <a:ext uri="{FF2B5EF4-FFF2-40B4-BE49-F238E27FC236}">
                <a16:creationId xmlns:a16="http://schemas.microsoft.com/office/drawing/2014/main" id="{17558F6D-86BC-AFBA-6DED-F9BCA414D85E}"/>
              </a:ext>
            </a:extLst>
          </p:cNvPr>
          <p:cNvSpPr txBox="1"/>
          <p:nvPr/>
        </p:nvSpPr>
        <p:spPr>
          <a:xfrm>
            <a:off x="532296" y="3779876"/>
            <a:ext cx="8229600" cy="2585323"/>
          </a:xfrm>
          <a:prstGeom prst="rect">
            <a:avLst/>
          </a:prstGeom>
          <a:noFill/>
        </p:spPr>
        <p:txBody>
          <a:bodyPr wrap="square">
            <a:spAutoFit/>
          </a:bodyPr>
          <a:lstStyle/>
          <a:p>
            <a:pPr marL="285750" indent="-285750" algn="just">
              <a:buFont typeface="Arial" panose="020B0604020202020204" pitchFamily="34" charset="0"/>
              <a:buChar char="•"/>
            </a:pPr>
            <a:r>
              <a:rPr lang="en-US" sz="1600" dirty="0"/>
              <a:t>One can make a general statement about optimal routes without regard to network topology or traffic. This statement is known as the </a:t>
            </a:r>
            <a:r>
              <a:rPr lang="en-US" sz="1600" b="1" dirty="0"/>
              <a:t>optimality principle.</a:t>
            </a:r>
          </a:p>
          <a:p>
            <a:pPr marL="285750" indent="-285750" algn="just">
              <a:buFont typeface="Arial" panose="020B0604020202020204" pitchFamily="34" charset="0"/>
              <a:buChar char="•"/>
            </a:pPr>
            <a:r>
              <a:rPr lang="en-US" sz="1600" dirty="0"/>
              <a:t>As a direct consequence of the optimality principle, the set of optimal routes from all sources to a given destination form a tree rooted at the destination. Such a tree is called a </a:t>
            </a:r>
            <a:r>
              <a:rPr lang="en-US" sz="1600" b="1" dirty="0"/>
              <a:t>sink tree.</a:t>
            </a:r>
          </a:p>
          <a:p>
            <a:pPr marL="285750" indent="-285750" algn="just">
              <a:buFont typeface="Arial" panose="020B0604020202020204" pitchFamily="34" charset="0"/>
              <a:buChar char="•"/>
            </a:pPr>
            <a:r>
              <a:rPr lang="en-US" sz="1600" dirty="0"/>
              <a:t>Note that a sink tree is </a:t>
            </a:r>
            <a:r>
              <a:rPr lang="en-US" sz="1600" b="1" dirty="0"/>
              <a:t>not necessarily unique</a:t>
            </a:r>
            <a:r>
              <a:rPr lang="en-US" sz="1600" dirty="0"/>
              <a:t>; other trees with the same path lengths may exist. </a:t>
            </a:r>
          </a:p>
          <a:p>
            <a:pPr marL="285750" indent="-285750" algn="just">
              <a:buFont typeface="Arial" panose="020B0604020202020204" pitchFamily="34" charset="0"/>
              <a:buChar char="•"/>
            </a:pPr>
            <a:r>
              <a:rPr lang="en-US" sz="1600" dirty="0"/>
              <a:t>If we allow all of the possible paths to be chosen, the tree becomes a more general structure called a </a:t>
            </a:r>
            <a:r>
              <a:rPr lang="en-US" sz="1600" b="1" dirty="0"/>
              <a:t>DAG</a:t>
            </a:r>
            <a:r>
              <a:rPr lang="en-US" sz="1600" dirty="0"/>
              <a:t> (</a:t>
            </a:r>
            <a:r>
              <a:rPr lang="en-US" sz="1600" b="1" dirty="0"/>
              <a:t>Directed Acyclic Graph</a:t>
            </a:r>
            <a:r>
              <a:rPr lang="en-US" sz="1600" dirty="0"/>
              <a:t>).</a:t>
            </a:r>
          </a:p>
          <a:p>
            <a:pPr algn="just"/>
            <a:endParaRPr lang="en-US" sz="1800" dirty="0"/>
          </a:p>
        </p:txBody>
      </p:sp>
    </p:spTree>
    <p:extLst>
      <p:ext uri="{BB962C8B-B14F-4D97-AF65-F5344CB8AC3E}">
        <p14:creationId xmlns:p14="http://schemas.microsoft.com/office/powerpoint/2010/main" val="3161018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Shortest Path Algorithm (1 of 2)</a:t>
            </a:r>
          </a:p>
        </p:txBody>
      </p:sp>
      <p:sp>
        <p:nvSpPr>
          <p:cNvPr id="3" name="Text Placeholder 2"/>
          <p:cNvSpPr>
            <a:spLocks noGrp="1"/>
          </p:cNvSpPr>
          <p:nvPr>
            <p:ph type="body" idx="1"/>
          </p:nvPr>
        </p:nvSpPr>
        <p:spPr/>
        <p:txBody>
          <a:bodyPr/>
          <a:lstStyle/>
          <a:p>
            <a:r>
              <a:rPr lang="en-US" dirty="0"/>
              <a:t>The first six steps used in computing the shortest path from </a:t>
            </a:r>
            <a:r>
              <a:rPr lang="en-US" i="1" dirty="0"/>
              <a:t>A</a:t>
            </a:r>
            <a:r>
              <a:rPr lang="en-US" dirty="0"/>
              <a:t> to </a:t>
            </a:r>
            <a:r>
              <a:rPr lang="en-US" i="1" dirty="0"/>
              <a:t>D</a:t>
            </a:r>
            <a:r>
              <a:rPr lang="en-US" dirty="0"/>
              <a:t>. The arrows indicate the working node.</a:t>
            </a:r>
          </a:p>
        </p:txBody>
      </p:sp>
      <p:pic>
        <p:nvPicPr>
          <p:cNvPr id="4" name="Picture Placeholder 3" descr="Short Description: &#10;A diagram shows the first six steps used in computing the shortest path from A to D.&#10;&#10;Long Description: ]&#10;The diagram shows eight routers in a network connected through various communication lines. The first four routers are at the four vertices of a diamond A B E G on the left and remaining four routers are at the four vertices of another diamond C F H D such that router B is connected to router C, E is connected to F, and G is connected with H. The first part shows router A highlighted with communication lines labeled as follows. A B, 2. B E, 2. E G, 1. G A, 6. B C, 7. E F, 2. G H, 4. C F, 3. F H, 2. H D, 2. D C, 3. The second part shows routers A and B highlighted and the routers are labeled as follows. B, (2, A). G, (6, A). E, (infinity, negative). C, (infinity, negative). F, (infinity, negative). H, (infinity, negative). D, (infinity, negative). The third part shows routers A, B, and E highlighted and the routers are labeled as follows. B, (2, A). G, (6, A). E, (4, B). C, (9, B). F, (infinity, negative). H, (infinity, negative). D, (infinity, negative). The fourth part shows routers A, B, E, and G highlighted and the routers are labeled as follows. B, (2, A). G, (5, E). E, (4, B). C, (9, B). F, (6, E). H, (infinity, negative). D, (infinity, 1). The fifth part shows routers A, B, E, G, and F highlighted and the routers are labeled as follows. B, (2, A). G, (5, E). E, (4, B). C, (9, B). F, (6, E). H, (9, G). D, (infinity, negative). The sixth part shows routers A, B, E, G, F, and H highlighted and the routers are labeled as follows. B, (2, A). G, (5, E). E, (4, B). C, (9, B). F, (6, E). H, (8, F). D, (infinity, negative).&#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189455" y="1586659"/>
            <a:ext cx="4765089" cy="3647192"/>
          </a:xfrm>
        </p:spPr>
      </p:pic>
    </p:spTree>
    <p:extLst>
      <p:ext uri="{BB962C8B-B14F-4D97-AF65-F5344CB8AC3E}">
        <p14:creationId xmlns:p14="http://schemas.microsoft.com/office/powerpoint/2010/main" val="1039863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for you</a:t>
            </a:r>
          </a:p>
        </p:txBody>
      </p:sp>
      <p:sp>
        <p:nvSpPr>
          <p:cNvPr id="3" name="Text Placeholder 2"/>
          <p:cNvSpPr>
            <a:spLocks noGrp="1"/>
          </p:cNvSpPr>
          <p:nvPr>
            <p:ph type="body" idx="1"/>
          </p:nvPr>
        </p:nvSpPr>
        <p:spPr>
          <a:xfrm>
            <a:off x="521530" y="1554252"/>
            <a:ext cx="8229600" cy="1528978"/>
          </a:xfrm>
        </p:spPr>
        <p:txBody>
          <a:bodyPr/>
          <a:lstStyle/>
          <a:p>
            <a:r>
              <a:rPr lang="en-US" dirty="0"/>
              <a:t>What is the major difference between datagram network and virtual-circuit network? </a:t>
            </a:r>
          </a:p>
          <a:p>
            <a:r>
              <a:rPr lang="en-US" dirty="0"/>
              <a:t>What is a sink tree?</a:t>
            </a:r>
          </a:p>
        </p:txBody>
      </p:sp>
    </p:spTree>
    <p:extLst>
      <p:ext uri="{BB962C8B-B14F-4D97-AF65-F5344CB8AC3E}">
        <p14:creationId xmlns:p14="http://schemas.microsoft.com/office/powerpoint/2010/main" val="32127987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Distance Vector Routing</a:t>
            </a:r>
          </a:p>
        </p:txBody>
      </p:sp>
      <p:sp>
        <p:nvSpPr>
          <p:cNvPr id="3" name="Text Placeholder 2"/>
          <p:cNvSpPr>
            <a:spLocks noGrp="1"/>
          </p:cNvSpPr>
          <p:nvPr>
            <p:ph type="body" idx="1"/>
          </p:nvPr>
        </p:nvSpPr>
        <p:spPr>
          <a:xfrm>
            <a:off x="457200" y="5444197"/>
            <a:ext cx="8229600" cy="625141"/>
          </a:xfrm>
        </p:spPr>
        <p:txBody>
          <a:bodyPr/>
          <a:lstStyle/>
          <a:p>
            <a:pPr algn="ctr"/>
            <a:r>
              <a:rPr lang="en-US" dirty="0"/>
              <a:t>(a) A network. (b) Input from </a:t>
            </a:r>
            <a:r>
              <a:rPr lang="en-US" i="1" dirty="0"/>
              <a:t>A</a:t>
            </a:r>
            <a:r>
              <a:rPr lang="en-US" dirty="0"/>
              <a:t>, </a:t>
            </a:r>
            <a:r>
              <a:rPr lang="en-US" i="1" dirty="0"/>
              <a:t>I</a:t>
            </a:r>
            <a:r>
              <a:rPr lang="en-US" dirty="0"/>
              <a:t>, </a:t>
            </a:r>
            <a:r>
              <a:rPr lang="en-US" i="1" dirty="0"/>
              <a:t>H</a:t>
            </a:r>
            <a:r>
              <a:rPr lang="en-US" dirty="0"/>
              <a:t>, </a:t>
            </a:r>
            <a:r>
              <a:rPr lang="en-US" i="1" dirty="0"/>
              <a:t>K</a:t>
            </a:r>
            <a:r>
              <a:rPr lang="en-US" dirty="0"/>
              <a:t>, and the new routing table for </a:t>
            </a:r>
            <a:r>
              <a:rPr lang="en-US" i="1" dirty="0"/>
              <a:t>J</a:t>
            </a:r>
            <a:r>
              <a:rPr lang="en-US" dirty="0"/>
              <a:t>.</a:t>
            </a:r>
          </a:p>
        </p:txBody>
      </p:sp>
      <p:pic>
        <p:nvPicPr>
          <p:cNvPr id="4" name="Picture Placeholder 3" descr="Short Description: &#10;A set of illustrations shows a network and input from A, I, H, K, and the new routing table for J.&#10;&#10;Long Description: &#10;Part a labeled, a network shows multiple interconnected routers labeled, A, B, C, D, E, F, G, H, I, J, K, and L. Part b labeled, input from A, I, H, K, and the new routing table for J. The table for vectors received from J's four neighbors is as follows.&#10;To A I  H K&#10;A 0 24 20 21&#10;B 12 36 31 28&#10;C 25 18 19 36&#10;D 40 27 8 24&#10;E 14 7 30 22&#10;F 23 20 19 40&#10;G 18 31 6 31&#10;H 17 20 0 19&#10;I 21 0 14 22&#10;J 9 11 7 10&#10;K 24 22 22 0&#10;L 29 33 9 9&#10;Blank J A delay is 8. J I delay is 10. J H delay is 12. J K delay is 6.&#10;The new routing table for J is as follows.&#10;New estimated delay from J Line&#10;8 A&#10;20 A&#10;28 I&#10;20 H&#10;17 I&#10;30 I&#10;18 H&#10;12 H&#10;10 I&#10;0 Blank&#10;6 K&#10;15 K&#10;&#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678831" y="1295399"/>
            <a:ext cx="5786337" cy="4236336"/>
          </a:xfrm>
        </p:spPr>
      </p:pic>
      <p:sp>
        <p:nvSpPr>
          <p:cNvPr id="5" name="TextBox 4">
            <a:extLst>
              <a:ext uri="{FF2B5EF4-FFF2-40B4-BE49-F238E27FC236}">
                <a16:creationId xmlns:a16="http://schemas.microsoft.com/office/drawing/2014/main" id="{2F4E7461-3D52-FC71-7C91-3A6E72997621}"/>
              </a:ext>
            </a:extLst>
          </p:cNvPr>
          <p:cNvSpPr txBox="1"/>
          <p:nvPr/>
        </p:nvSpPr>
        <p:spPr>
          <a:xfrm>
            <a:off x="1154430" y="3790147"/>
            <a:ext cx="3112770" cy="1600438"/>
          </a:xfrm>
          <a:prstGeom prst="rect">
            <a:avLst/>
          </a:prstGeom>
          <a:noFill/>
        </p:spPr>
        <p:txBody>
          <a:bodyPr wrap="square">
            <a:spAutoFit/>
          </a:bodyPr>
          <a:lstStyle/>
          <a:p>
            <a:pPr algn="just"/>
            <a:r>
              <a:rPr lang="en-US" dirty="0"/>
              <a:t>A </a:t>
            </a:r>
            <a:r>
              <a:rPr lang="en-US" b="1" dirty="0"/>
              <a:t>distance vector routing</a:t>
            </a:r>
            <a:r>
              <a:rPr lang="en-US" dirty="0"/>
              <a:t> algorithm AKA </a:t>
            </a:r>
            <a:r>
              <a:rPr lang="en-US" b="1" dirty="0"/>
              <a:t>Bellman-Ford</a:t>
            </a:r>
            <a:r>
              <a:rPr lang="en-US" dirty="0"/>
              <a:t> routing algorithm operates by having each router maintain a table (i.e., a vector) giving the best-known distance to each destination and which link to use to get there.</a:t>
            </a:r>
          </a:p>
        </p:txBody>
      </p:sp>
      <p:sp>
        <p:nvSpPr>
          <p:cNvPr id="2" name="Rectangle 1">
            <a:extLst>
              <a:ext uri="{FF2B5EF4-FFF2-40B4-BE49-F238E27FC236}">
                <a16:creationId xmlns:a16="http://schemas.microsoft.com/office/drawing/2014/main" id="{C54CEED6-C23D-1AA9-BFA3-AE22E81390E6}"/>
              </a:ext>
            </a:extLst>
          </p:cNvPr>
          <p:cNvSpPr/>
          <p:nvPr/>
        </p:nvSpPr>
        <p:spPr>
          <a:xfrm>
            <a:off x="4663899" y="2995924"/>
            <a:ext cx="2743200" cy="194670"/>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F334CF4-D748-0C3B-D7A0-3E7869C428FB}"/>
              </a:ext>
            </a:extLst>
          </p:cNvPr>
          <p:cNvSpPr/>
          <p:nvPr/>
        </p:nvSpPr>
        <p:spPr>
          <a:xfrm>
            <a:off x="4662233" y="4572001"/>
            <a:ext cx="1835061" cy="194670"/>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49FC7AB-BA9A-3D2E-ED1D-07AD2CF1FFB7}"/>
              </a:ext>
            </a:extLst>
          </p:cNvPr>
          <p:cNvSpPr txBox="1"/>
          <p:nvPr/>
        </p:nvSpPr>
        <p:spPr>
          <a:xfrm>
            <a:off x="1192396" y="6055372"/>
            <a:ext cx="6499592" cy="307777"/>
          </a:xfrm>
          <a:prstGeom prst="rect">
            <a:avLst/>
          </a:prstGeom>
          <a:noFill/>
        </p:spPr>
        <p:txBody>
          <a:bodyPr wrap="square">
            <a:spAutoFit/>
          </a:bodyPr>
          <a:lstStyle/>
          <a:p>
            <a:r>
              <a:rPr lang="en-US" b="1" dirty="0">
                <a:solidFill>
                  <a:schemeClr val="tx1"/>
                </a:solidFill>
              </a:rPr>
              <a:t>Drawback</a:t>
            </a:r>
            <a:r>
              <a:rPr lang="en-US" dirty="0">
                <a:solidFill>
                  <a:schemeClr val="tx1"/>
                </a:solidFill>
              </a:rPr>
              <a:t>: Although it converges to the correct answer, it may do </a:t>
            </a:r>
            <a:r>
              <a:rPr lang="en-US" b="1" dirty="0">
                <a:solidFill>
                  <a:schemeClr val="tx1"/>
                </a:solidFill>
              </a:rPr>
              <a:t>so</a:t>
            </a:r>
            <a:r>
              <a:rPr lang="en-US" dirty="0">
                <a:solidFill>
                  <a:schemeClr val="tx1"/>
                </a:solidFill>
              </a:rPr>
              <a:t> </a:t>
            </a:r>
            <a:r>
              <a:rPr lang="en-US" b="1" dirty="0">
                <a:solidFill>
                  <a:schemeClr val="tx1"/>
                </a:solidFill>
              </a:rPr>
              <a:t>slowly</a:t>
            </a:r>
          </a:p>
        </p:txBody>
      </p:sp>
    </p:spTree>
    <p:extLst>
      <p:ext uri="{BB962C8B-B14F-4D97-AF65-F5344CB8AC3E}">
        <p14:creationId xmlns:p14="http://schemas.microsoft.com/office/powerpoint/2010/main" val="1316894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State Routing</a:t>
            </a:r>
          </a:p>
        </p:txBody>
      </p:sp>
      <p:sp>
        <p:nvSpPr>
          <p:cNvPr id="3" name="Text Placeholder 2"/>
          <p:cNvSpPr>
            <a:spLocks noGrp="1"/>
          </p:cNvSpPr>
          <p:nvPr>
            <p:ph type="body" idx="1"/>
          </p:nvPr>
        </p:nvSpPr>
        <p:spPr/>
        <p:txBody>
          <a:bodyPr/>
          <a:lstStyle/>
          <a:p>
            <a:pPr marL="101600" indent="0">
              <a:buNone/>
            </a:pPr>
            <a:r>
              <a:rPr lang="en-US" dirty="0"/>
              <a:t>The idea behind link state routing is fairly simple and can be stated as five parts.</a:t>
            </a:r>
          </a:p>
          <a:p>
            <a:r>
              <a:rPr lang="en-US" dirty="0"/>
              <a:t>Discover neighbors, learn network addresses</a:t>
            </a:r>
          </a:p>
          <a:p>
            <a:r>
              <a:rPr lang="en-US" dirty="0"/>
              <a:t>Set distance/cost metric to each neighbor</a:t>
            </a:r>
          </a:p>
          <a:p>
            <a:r>
              <a:rPr lang="en-US" dirty="0"/>
              <a:t>Construct packet telling all it has learned</a:t>
            </a:r>
          </a:p>
          <a:p>
            <a:r>
              <a:rPr lang="en-US" dirty="0"/>
              <a:t>Send packet to, receive packets from other routers</a:t>
            </a:r>
          </a:p>
          <a:p>
            <a:r>
              <a:rPr lang="en-US" dirty="0"/>
              <a:t>Compute shortest path to every other router</a:t>
            </a:r>
          </a:p>
        </p:txBody>
      </p:sp>
    </p:spTree>
    <p:extLst>
      <p:ext uri="{BB962C8B-B14F-4D97-AF65-F5344CB8AC3E}">
        <p14:creationId xmlns:p14="http://schemas.microsoft.com/office/powerpoint/2010/main" val="34334633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Learning about the Neighbors</a:t>
            </a:r>
          </a:p>
        </p:txBody>
      </p:sp>
      <p:sp>
        <p:nvSpPr>
          <p:cNvPr id="3" name="Text Placeholder 2"/>
          <p:cNvSpPr>
            <a:spLocks noGrp="1"/>
          </p:cNvSpPr>
          <p:nvPr>
            <p:ph type="body" idx="1"/>
          </p:nvPr>
        </p:nvSpPr>
        <p:spPr>
          <a:xfrm>
            <a:off x="457200" y="4737802"/>
            <a:ext cx="8229600" cy="335433"/>
          </a:xfrm>
        </p:spPr>
        <p:txBody>
          <a:bodyPr/>
          <a:lstStyle/>
          <a:p>
            <a:pPr algn="ctr"/>
            <a:r>
              <a:rPr lang="en-US" dirty="0"/>
              <a:t>(a) Nine routers and a broadcast LAN. (b) A graph model of (a).</a:t>
            </a:r>
          </a:p>
        </p:txBody>
      </p:sp>
      <p:pic>
        <p:nvPicPr>
          <p:cNvPr id="4" name="Picture Placeholder 3" descr="Short Description: &#10;An illustration shows nine routers connected through a LAN and respective graph model.&#10;&#10;Long Description: &#10;The illustration shows a base line representing LAN with routers A and B connected along a vertical line on the left, routers C, D, and E on three vertices of a triangle connected to the LAN in the middle, and routers F, G, H, and I on four vertices of a diamond connected to the LAN on the right. The graph model shows point N representing LAN. Routers A and B are connected along a slanted line meeting N, routers C, D, and E on three vertices of a triangle connected to N, and routers F, G, H, and I on four vertices of a square connected to N."/>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79275" y="1512887"/>
            <a:ext cx="7785449" cy="3101745"/>
          </a:xfrm>
        </p:spPr>
      </p:pic>
      <p:sp>
        <p:nvSpPr>
          <p:cNvPr id="5" name="TextBox 4">
            <a:extLst>
              <a:ext uri="{FF2B5EF4-FFF2-40B4-BE49-F238E27FC236}">
                <a16:creationId xmlns:a16="http://schemas.microsoft.com/office/drawing/2014/main" id="{C993CC85-B0D5-C23B-DCFA-9096E5A64B6F}"/>
              </a:ext>
            </a:extLst>
          </p:cNvPr>
          <p:cNvSpPr txBox="1"/>
          <p:nvPr/>
        </p:nvSpPr>
        <p:spPr>
          <a:xfrm>
            <a:off x="5569063" y="1389717"/>
            <a:ext cx="2945425" cy="738664"/>
          </a:xfrm>
          <a:prstGeom prst="rect">
            <a:avLst/>
          </a:prstGeom>
          <a:noFill/>
        </p:spPr>
        <p:txBody>
          <a:bodyPr wrap="square">
            <a:spAutoFit/>
          </a:bodyPr>
          <a:lstStyle/>
          <a:p>
            <a:pPr algn="just"/>
            <a:r>
              <a:rPr lang="en-US" dirty="0"/>
              <a:t>Here, we have introduced a new, artificial node, </a:t>
            </a:r>
            <a:r>
              <a:rPr lang="en-US" i="1" dirty="0"/>
              <a:t>N</a:t>
            </a:r>
            <a:r>
              <a:rPr lang="en-US" dirty="0"/>
              <a:t>, to which </a:t>
            </a:r>
            <a:r>
              <a:rPr lang="en-US" i="1" dirty="0"/>
              <a:t>A</a:t>
            </a:r>
            <a:r>
              <a:rPr lang="en-US" dirty="0"/>
              <a:t>, </a:t>
            </a:r>
            <a:r>
              <a:rPr lang="en-US" i="1" dirty="0"/>
              <a:t>C</a:t>
            </a:r>
            <a:r>
              <a:rPr lang="en-US" dirty="0"/>
              <a:t>, and </a:t>
            </a:r>
            <a:r>
              <a:rPr lang="en-US" i="1" dirty="0"/>
              <a:t>F</a:t>
            </a:r>
            <a:r>
              <a:rPr lang="en-US" dirty="0"/>
              <a:t> are connected.</a:t>
            </a:r>
          </a:p>
        </p:txBody>
      </p:sp>
      <p:sp>
        <p:nvSpPr>
          <p:cNvPr id="8" name="TextBox 7">
            <a:extLst>
              <a:ext uri="{FF2B5EF4-FFF2-40B4-BE49-F238E27FC236}">
                <a16:creationId xmlns:a16="http://schemas.microsoft.com/office/drawing/2014/main" id="{009AFE6C-6E7E-F7EB-6895-5E4C4C53CABB}"/>
              </a:ext>
            </a:extLst>
          </p:cNvPr>
          <p:cNvSpPr txBox="1"/>
          <p:nvPr/>
        </p:nvSpPr>
        <p:spPr>
          <a:xfrm>
            <a:off x="716792" y="5103673"/>
            <a:ext cx="8059610" cy="1169551"/>
          </a:xfrm>
          <a:prstGeom prst="rect">
            <a:avLst/>
          </a:prstGeom>
          <a:noFill/>
        </p:spPr>
        <p:txBody>
          <a:bodyPr wrap="square">
            <a:spAutoFit/>
          </a:bodyPr>
          <a:lstStyle/>
          <a:p>
            <a:pPr marL="285750" indent="-285750">
              <a:buFont typeface="Arial" panose="020B0604020202020204" pitchFamily="34" charset="0"/>
              <a:buChar char="•"/>
            </a:pPr>
            <a:r>
              <a:rPr lang="en-US" dirty="0"/>
              <a:t>When a router is booted, its first task is to learn who its neighbors are. It accomplishes this goal by </a:t>
            </a:r>
            <a:r>
              <a:rPr lang="en-US" b="1" dirty="0"/>
              <a:t>sending</a:t>
            </a:r>
            <a:r>
              <a:rPr lang="en-US" dirty="0"/>
              <a:t> a special </a:t>
            </a:r>
            <a:r>
              <a:rPr lang="en-US" b="1" dirty="0"/>
              <a:t>HELLO</a:t>
            </a:r>
            <a:r>
              <a:rPr lang="en-US" dirty="0"/>
              <a:t> </a:t>
            </a:r>
            <a:r>
              <a:rPr lang="en-US" b="1" dirty="0"/>
              <a:t>packet</a:t>
            </a:r>
            <a:r>
              <a:rPr lang="en-US" dirty="0"/>
              <a:t> on each point-to-point line.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router on the other end is expected to send back a reply giving its name. These names must be </a:t>
            </a:r>
            <a:r>
              <a:rPr lang="en-US" b="1" dirty="0"/>
              <a:t>globally</a:t>
            </a:r>
            <a:r>
              <a:rPr lang="en-US" dirty="0"/>
              <a:t> </a:t>
            </a:r>
            <a:r>
              <a:rPr lang="en-US" b="1" dirty="0"/>
              <a:t>unique</a:t>
            </a:r>
            <a:r>
              <a:rPr lang="en-US" dirty="0"/>
              <a:t>.</a:t>
            </a:r>
          </a:p>
        </p:txBody>
      </p:sp>
    </p:spTree>
    <p:extLst>
      <p:ext uri="{BB962C8B-B14F-4D97-AF65-F5344CB8AC3E}">
        <p14:creationId xmlns:p14="http://schemas.microsoft.com/office/powerpoint/2010/main" val="1648406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Layer Design Issues</a:t>
            </a:r>
          </a:p>
        </p:txBody>
      </p:sp>
      <p:sp>
        <p:nvSpPr>
          <p:cNvPr id="3" name="Text Placeholder 2"/>
          <p:cNvSpPr>
            <a:spLocks noGrp="1"/>
          </p:cNvSpPr>
          <p:nvPr>
            <p:ph type="body" idx="1"/>
          </p:nvPr>
        </p:nvSpPr>
        <p:spPr/>
        <p:txBody>
          <a:bodyPr/>
          <a:lstStyle/>
          <a:p>
            <a:r>
              <a:rPr lang="en-US" dirty="0"/>
              <a:t>Store-and-forward packet switching</a:t>
            </a:r>
          </a:p>
          <a:p>
            <a:r>
              <a:rPr lang="en-US" dirty="0"/>
              <a:t>Services provided to the transport layer</a:t>
            </a:r>
          </a:p>
          <a:p>
            <a:r>
              <a:rPr lang="en-US" dirty="0"/>
              <a:t>Implementation of connectionless service</a:t>
            </a:r>
          </a:p>
          <a:p>
            <a:r>
              <a:rPr lang="en-US" dirty="0"/>
              <a:t>Implementation of connection-oriented service</a:t>
            </a:r>
          </a:p>
          <a:p>
            <a:r>
              <a:rPr lang="en-US" dirty="0"/>
              <a:t>Comparison of virtual-circuit and datagram networks</a:t>
            </a:r>
          </a:p>
        </p:txBody>
      </p:sp>
    </p:spTree>
    <p:extLst>
      <p:ext uri="{BB962C8B-B14F-4D97-AF65-F5344CB8AC3E}">
        <p14:creationId xmlns:p14="http://schemas.microsoft.com/office/powerpoint/2010/main" val="2446822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Building Link State Packets</a:t>
            </a:r>
          </a:p>
        </p:txBody>
      </p:sp>
      <p:sp>
        <p:nvSpPr>
          <p:cNvPr id="7" name="Text Placeholder 6"/>
          <p:cNvSpPr>
            <a:spLocks noGrp="1"/>
          </p:cNvSpPr>
          <p:nvPr>
            <p:ph type="body" idx="1"/>
          </p:nvPr>
        </p:nvSpPr>
        <p:spPr>
          <a:xfrm>
            <a:off x="232045" y="4031242"/>
            <a:ext cx="8229600" cy="289075"/>
          </a:xfrm>
        </p:spPr>
        <p:txBody>
          <a:bodyPr/>
          <a:lstStyle/>
          <a:p>
            <a:pPr algn="ctr"/>
            <a:r>
              <a:rPr lang="en-US" dirty="0"/>
              <a:t>(a) A network. (b) The link state packets for this network.</a:t>
            </a:r>
          </a:p>
        </p:txBody>
      </p:sp>
      <p:pic>
        <p:nvPicPr>
          <p:cNvPr id="9" name="Picture Placeholder 8" descr="Short Description: &#10;An illustration shows a network and the link state packets for this network.&#10;&#10;Long Description: &#10;The illustration shows hexagon with nodes (vertices) as A, B, C, D, F, and E in sequence in clockwise direction. The communication lines as labeled as follows. A B, 4. B C, 2. C D, 3. D F, 7. F, E, 8. E C, 1. B F, 6. The link state packets for this network shows following tables.&#10;A Blank&#10;Seq. Blank&#10;Age Blank&#10;B 4&#10;E 5&#10;Link&#10;B Blank&#10;Seq. Blank&#10;Age Blank&#10;A 4&#10;C 2&#10;F 6&#10;State&#10;C Blank&#10;Seq. Blank&#10;Age Blank&#10;B 2&#10;D 3&#10;E 1&#10;&#10;D Blank&#10;Seq. Blank&#10;Age Blank&#10;C 3&#10;F 7&#10;&#10;Packets&#10;E Blank&#10;Seq. Blank&#10;Age Blank&#10;A 5&#10;C 1&#10;F 8&#10;&#10;F Blank&#10;Seq. Blank&#10;Age Blank&#10;B 6&#10;D 7&#10;E 8"/>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796524" y="1686855"/>
            <a:ext cx="7238494" cy="2102244"/>
          </a:xfrm>
        </p:spPr>
      </p:pic>
      <p:sp>
        <p:nvSpPr>
          <p:cNvPr id="3" name="TextBox 2">
            <a:extLst>
              <a:ext uri="{FF2B5EF4-FFF2-40B4-BE49-F238E27FC236}">
                <a16:creationId xmlns:a16="http://schemas.microsoft.com/office/drawing/2014/main" id="{4C40EBD9-210D-AE6B-3947-F380D7E82E07}"/>
              </a:ext>
            </a:extLst>
          </p:cNvPr>
          <p:cNvSpPr txBox="1"/>
          <p:nvPr/>
        </p:nvSpPr>
        <p:spPr>
          <a:xfrm>
            <a:off x="620322" y="4313780"/>
            <a:ext cx="8229600" cy="523220"/>
          </a:xfrm>
          <a:prstGeom prst="rect">
            <a:avLst/>
          </a:prstGeom>
          <a:noFill/>
        </p:spPr>
        <p:txBody>
          <a:bodyPr wrap="square">
            <a:spAutoFit/>
          </a:bodyPr>
          <a:lstStyle/>
          <a:p>
            <a:pPr marL="285750" indent="-285750">
              <a:buFont typeface="Arial" panose="020B0604020202020204" pitchFamily="34" charset="0"/>
              <a:buChar char="•"/>
            </a:pPr>
            <a:r>
              <a:rPr lang="en-US" dirty="0"/>
              <a:t>The packet starts with the </a:t>
            </a:r>
            <a:r>
              <a:rPr lang="en-US" b="1" dirty="0"/>
              <a:t>identity</a:t>
            </a:r>
            <a:r>
              <a:rPr lang="en-US" dirty="0"/>
              <a:t> of the sender, followed by a </a:t>
            </a:r>
            <a:r>
              <a:rPr lang="en-US" b="1" dirty="0"/>
              <a:t>sequence</a:t>
            </a:r>
            <a:r>
              <a:rPr lang="en-US" dirty="0"/>
              <a:t> </a:t>
            </a:r>
            <a:r>
              <a:rPr lang="en-US" b="1" dirty="0"/>
              <a:t>number</a:t>
            </a:r>
            <a:r>
              <a:rPr lang="en-US" dirty="0"/>
              <a:t> and </a:t>
            </a:r>
            <a:r>
              <a:rPr lang="en-US" b="1" dirty="0"/>
              <a:t>age</a:t>
            </a:r>
            <a:r>
              <a:rPr lang="en-US" dirty="0"/>
              <a:t> and a list of </a:t>
            </a:r>
            <a:r>
              <a:rPr lang="en-US" b="1" dirty="0"/>
              <a:t>neighbors</a:t>
            </a:r>
            <a:r>
              <a:rPr lang="en-US" dirty="0"/>
              <a:t>. The </a:t>
            </a:r>
            <a:r>
              <a:rPr lang="en-US" b="1" dirty="0"/>
              <a:t>cost</a:t>
            </a:r>
            <a:r>
              <a:rPr lang="en-US" dirty="0"/>
              <a:t> to each neighbor is also given. </a:t>
            </a:r>
          </a:p>
        </p:txBody>
      </p:sp>
      <p:sp>
        <p:nvSpPr>
          <p:cNvPr id="5" name="TextBox 4">
            <a:extLst>
              <a:ext uri="{FF2B5EF4-FFF2-40B4-BE49-F238E27FC236}">
                <a16:creationId xmlns:a16="http://schemas.microsoft.com/office/drawing/2014/main" id="{94B2AA8F-D929-6B12-E9EC-238AAF7F5E17}"/>
              </a:ext>
            </a:extLst>
          </p:cNvPr>
          <p:cNvSpPr txBox="1"/>
          <p:nvPr/>
        </p:nvSpPr>
        <p:spPr>
          <a:xfrm>
            <a:off x="620322" y="4941176"/>
            <a:ext cx="8110130" cy="738664"/>
          </a:xfrm>
          <a:prstGeom prst="rect">
            <a:avLst/>
          </a:prstGeom>
          <a:noFill/>
        </p:spPr>
        <p:txBody>
          <a:bodyPr wrap="square">
            <a:spAutoFit/>
          </a:bodyPr>
          <a:lstStyle/>
          <a:p>
            <a:pPr marL="285750" indent="-285750" algn="just">
              <a:buFont typeface="Arial" panose="020B0604020202020204" pitchFamily="34" charset="0"/>
              <a:buChar char="•"/>
            </a:pPr>
            <a:r>
              <a:rPr lang="en-US" dirty="0"/>
              <a:t>The hard part is determining </a:t>
            </a:r>
            <a:r>
              <a:rPr lang="en-US" b="1" dirty="0"/>
              <a:t>when</a:t>
            </a:r>
            <a:r>
              <a:rPr lang="en-US" dirty="0"/>
              <a:t> to build packets. One possibility is to build them </a:t>
            </a:r>
            <a:r>
              <a:rPr lang="en-US" b="1" dirty="0"/>
              <a:t>periodically</a:t>
            </a:r>
            <a:r>
              <a:rPr lang="en-US" dirty="0"/>
              <a:t>, at regular intervals. Another possibility when some specific </a:t>
            </a:r>
            <a:r>
              <a:rPr lang="en-US" b="1" dirty="0"/>
              <a:t>event</a:t>
            </a:r>
            <a:r>
              <a:rPr lang="en-US" dirty="0"/>
              <a:t> </a:t>
            </a:r>
            <a:r>
              <a:rPr lang="en-US" b="1" dirty="0"/>
              <a:t>occurs</a:t>
            </a:r>
            <a:r>
              <a:rPr lang="en-US" dirty="0"/>
              <a:t>, such as a line or neighbor going down or coming back up again or changing its properties.</a:t>
            </a:r>
          </a:p>
        </p:txBody>
      </p:sp>
      <p:sp>
        <p:nvSpPr>
          <p:cNvPr id="8" name="TextBox 7">
            <a:extLst>
              <a:ext uri="{FF2B5EF4-FFF2-40B4-BE49-F238E27FC236}">
                <a16:creationId xmlns:a16="http://schemas.microsoft.com/office/drawing/2014/main" id="{3F98A2A4-7118-B375-2092-C751A4571499}"/>
              </a:ext>
            </a:extLst>
          </p:cNvPr>
          <p:cNvSpPr txBox="1"/>
          <p:nvPr/>
        </p:nvSpPr>
        <p:spPr>
          <a:xfrm>
            <a:off x="620322" y="5783211"/>
            <a:ext cx="8066478" cy="523220"/>
          </a:xfrm>
          <a:prstGeom prst="rect">
            <a:avLst/>
          </a:prstGeom>
          <a:noFill/>
        </p:spPr>
        <p:txBody>
          <a:bodyPr wrap="square">
            <a:spAutoFit/>
          </a:bodyPr>
          <a:lstStyle/>
          <a:p>
            <a:pPr marL="285750" indent="-285750">
              <a:buFont typeface="Arial" panose="020B0604020202020204" pitchFamily="34" charset="0"/>
              <a:buChar char="•"/>
            </a:pPr>
            <a:r>
              <a:rPr lang="en-US" b="1" dirty="0">
                <a:solidFill>
                  <a:schemeClr val="tx1"/>
                </a:solidFill>
              </a:rPr>
              <a:t>Drawback</a:t>
            </a:r>
            <a:r>
              <a:rPr lang="en-US" dirty="0">
                <a:solidFill>
                  <a:schemeClr val="tx1"/>
                </a:solidFill>
              </a:rPr>
              <a:t>: </a:t>
            </a:r>
            <a:r>
              <a:rPr lang="en-US" dirty="0"/>
              <a:t>Not only is router </a:t>
            </a:r>
            <a:r>
              <a:rPr lang="en-US" b="1" dirty="0"/>
              <a:t>memory</a:t>
            </a:r>
            <a:r>
              <a:rPr lang="en-US" dirty="0"/>
              <a:t> consumed by ever-increasing tables, but more </a:t>
            </a:r>
            <a:r>
              <a:rPr lang="en-US" b="1" dirty="0">
                <a:solidFill>
                  <a:schemeClr val="tx1"/>
                </a:solidFill>
              </a:rPr>
              <a:t>CPU</a:t>
            </a:r>
            <a:r>
              <a:rPr lang="en-US" dirty="0">
                <a:solidFill>
                  <a:schemeClr val="tx1"/>
                </a:solidFill>
              </a:rPr>
              <a:t> </a:t>
            </a:r>
            <a:r>
              <a:rPr lang="en-US" b="1" dirty="0">
                <a:solidFill>
                  <a:schemeClr val="tx1"/>
                </a:solidFill>
              </a:rPr>
              <a:t>time</a:t>
            </a:r>
            <a:r>
              <a:rPr lang="en-US" dirty="0">
                <a:solidFill>
                  <a:schemeClr val="tx1"/>
                </a:solidFill>
              </a:rPr>
              <a:t> </a:t>
            </a:r>
            <a:r>
              <a:rPr lang="en-US" dirty="0"/>
              <a:t>is needed to scan them, and more </a:t>
            </a:r>
            <a:r>
              <a:rPr lang="en-US" b="1" dirty="0"/>
              <a:t>bandwidth</a:t>
            </a:r>
            <a:r>
              <a:rPr lang="en-US" dirty="0"/>
              <a:t> is needed to send status reports about them. </a:t>
            </a:r>
            <a:endParaRPr lang="en-US" b="1" dirty="0">
              <a:solidFill>
                <a:schemeClr val="tx1"/>
              </a:solidFill>
            </a:endParaRPr>
          </a:p>
        </p:txBody>
      </p:sp>
    </p:spTree>
    <p:extLst>
      <p:ext uri="{BB962C8B-B14F-4D97-AF65-F5344CB8AC3E}">
        <p14:creationId xmlns:p14="http://schemas.microsoft.com/office/powerpoint/2010/main" val="24470487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Hierarchical Routing within a Network</a:t>
            </a:r>
          </a:p>
        </p:txBody>
      </p:sp>
      <p:sp>
        <p:nvSpPr>
          <p:cNvPr id="3" name="Text Placeholder 2"/>
          <p:cNvSpPr>
            <a:spLocks noGrp="1"/>
          </p:cNvSpPr>
          <p:nvPr>
            <p:ph type="body" idx="1"/>
          </p:nvPr>
        </p:nvSpPr>
        <p:spPr>
          <a:xfrm>
            <a:off x="544503" y="6181001"/>
            <a:ext cx="8229600" cy="315422"/>
          </a:xfrm>
        </p:spPr>
        <p:txBody>
          <a:bodyPr/>
          <a:lstStyle/>
          <a:p>
            <a:pPr algn="ctr"/>
            <a:r>
              <a:rPr lang="en-US" dirty="0"/>
              <a:t>Hierarchical routing</a:t>
            </a:r>
          </a:p>
        </p:txBody>
      </p:sp>
      <p:pic>
        <p:nvPicPr>
          <p:cNvPr id="4" name="Picture Placeholder 3" descr="Short Description: &#10;An illustration depicts the hierarchical routing.&#10;&#10;Long Description: &#10;The illustration shows five interconnected regions with different number of nodes in them as follows.&#10;• Region 1. Three nodes on three vertices of a triangle labeled, 1A, 1B, and 1C.&#10;• Region 2. Four nodes on three vertices of a square labeled, 2A, 2B, 2C, and 2D.&#10;• Region 3. Two nodes joined along a horizontal line labeled, 3A and 3B.&#10;• Region 4. Three nodes on three vertices of a triangle labeled, 4A, 4B, and 4C.&#10;• Region 5. Five nodes on five vertices of a pentagon labeled, 5A, 5B, 5C, 5D, and 5E.&#10;The full table for 1A is as follows.&#10;Dest. Line Hops&#10;1A NA NA&#10;1B 1B 1&#10;1C 1C 1&#10;2A 1B 2&#10;2B 1B 3&#10;2C 1B 3&#10;2D 1B 4&#10;3A 1C 3&#10;3B 1C 2&#10;4A 1C 3&#10;4B 1C 4&#10;4C 1C 4&#10;5A 1C 4&#10;5B 1C 5&#10;5C 1B 5&#10;5D 1C 6&#10;5E 1C 5&#10;The hierarchical table for 1A is as follows.&#10;Dest. Line Hops&#10;1A NA NA&#10;1B 1B 1&#10;1C 1C 1&#10;2 1B 2&#10;3 1C 2&#10;4 1C 3&#10;5 1C 4&#10;&#10;&#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607234" y="1413432"/>
            <a:ext cx="5929532" cy="4028905"/>
          </a:xfrm>
        </p:spPr>
      </p:pic>
      <p:sp>
        <p:nvSpPr>
          <p:cNvPr id="5" name="TextBox 4">
            <a:extLst>
              <a:ext uri="{FF2B5EF4-FFF2-40B4-BE49-F238E27FC236}">
                <a16:creationId xmlns:a16="http://schemas.microsoft.com/office/drawing/2014/main" id="{253FB65A-B452-CE95-F800-CB860E2B703C}"/>
              </a:ext>
            </a:extLst>
          </p:cNvPr>
          <p:cNvSpPr txBox="1"/>
          <p:nvPr/>
        </p:nvSpPr>
        <p:spPr>
          <a:xfrm>
            <a:off x="5987251" y="3862379"/>
            <a:ext cx="2563997" cy="954107"/>
          </a:xfrm>
          <a:prstGeom prst="rect">
            <a:avLst/>
          </a:prstGeom>
          <a:noFill/>
        </p:spPr>
        <p:txBody>
          <a:bodyPr wrap="square">
            <a:spAutoFit/>
          </a:bodyPr>
          <a:lstStyle/>
          <a:p>
            <a:r>
              <a:rPr lang="en-US" dirty="0"/>
              <a:t>When hierarchical routing is used, the routers are divided into what we will call </a:t>
            </a:r>
            <a:r>
              <a:rPr lang="en-US" b="1" dirty="0"/>
              <a:t>regions</a:t>
            </a:r>
            <a:r>
              <a:rPr lang="en-US" dirty="0"/>
              <a:t> or </a:t>
            </a:r>
            <a:r>
              <a:rPr lang="en-US" b="1" dirty="0"/>
              <a:t>areas</a:t>
            </a:r>
            <a:r>
              <a:rPr lang="en-US" dirty="0"/>
              <a:t>. </a:t>
            </a:r>
          </a:p>
        </p:txBody>
      </p:sp>
      <p:sp>
        <p:nvSpPr>
          <p:cNvPr id="8" name="TextBox 7">
            <a:extLst>
              <a:ext uri="{FF2B5EF4-FFF2-40B4-BE49-F238E27FC236}">
                <a16:creationId xmlns:a16="http://schemas.microsoft.com/office/drawing/2014/main" id="{7E2ED93E-3809-1C47-C8FF-FEC846755B4E}"/>
              </a:ext>
            </a:extLst>
          </p:cNvPr>
          <p:cNvSpPr txBox="1"/>
          <p:nvPr/>
        </p:nvSpPr>
        <p:spPr>
          <a:xfrm>
            <a:off x="1341732" y="5442337"/>
            <a:ext cx="7149782" cy="738664"/>
          </a:xfrm>
          <a:prstGeom prst="rect">
            <a:avLst/>
          </a:prstGeom>
          <a:noFill/>
        </p:spPr>
        <p:txBody>
          <a:bodyPr wrap="square">
            <a:spAutoFit/>
          </a:bodyPr>
          <a:lstStyle/>
          <a:p>
            <a:r>
              <a:rPr lang="en-US" b="1" dirty="0"/>
              <a:t>Drawback</a:t>
            </a:r>
            <a:r>
              <a:rPr lang="en-US" dirty="0"/>
              <a:t>: There is a penalty to be paid: </a:t>
            </a:r>
            <a:r>
              <a:rPr lang="en-US" b="1" dirty="0"/>
              <a:t>increased</a:t>
            </a:r>
            <a:r>
              <a:rPr lang="en-US" dirty="0"/>
              <a:t> </a:t>
            </a:r>
            <a:r>
              <a:rPr lang="en-US" b="1" dirty="0"/>
              <a:t>path</a:t>
            </a:r>
            <a:r>
              <a:rPr lang="en-US" dirty="0"/>
              <a:t> </a:t>
            </a:r>
            <a:r>
              <a:rPr lang="en-US" b="1" dirty="0"/>
              <a:t>length</a:t>
            </a:r>
            <a:r>
              <a:rPr lang="en-US" dirty="0"/>
              <a:t>. For example, the best route from </a:t>
            </a:r>
            <a:r>
              <a:rPr lang="en-US" i="1" dirty="0"/>
              <a:t>1A</a:t>
            </a:r>
            <a:r>
              <a:rPr lang="en-US" dirty="0"/>
              <a:t> to </a:t>
            </a:r>
            <a:r>
              <a:rPr lang="en-US" i="1" dirty="0"/>
              <a:t>5C</a:t>
            </a:r>
            <a:r>
              <a:rPr lang="en-US" dirty="0"/>
              <a:t> is via region 2, but with hierarchical routing all traffic to region 5 goes via region 3, because that is better for most destinations in region 5.</a:t>
            </a:r>
          </a:p>
        </p:txBody>
      </p:sp>
    </p:spTree>
    <p:extLst>
      <p:ext uri="{BB962C8B-B14F-4D97-AF65-F5344CB8AC3E}">
        <p14:creationId xmlns:p14="http://schemas.microsoft.com/office/powerpoint/2010/main" val="30601728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228601"/>
            <a:ext cx="8229600" cy="855814"/>
          </a:xfrm>
        </p:spPr>
        <p:txBody>
          <a:bodyPr/>
          <a:lstStyle/>
          <a:p>
            <a:r>
              <a:rPr lang="en-US" dirty="0"/>
              <a:t>Broadcast Routing</a:t>
            </a:r>
          </a:p>
        </p:txBody>
      </p:sp>
      <p:sp>
        <p:nvSpPr>
          <p:cNvPr id="3" name="Text Placeholder 2"/>
          <p:cNvSpPr>
            <a:spLocks noGrp="1"/>
          </p:cNvSpPr>
          <p:nvPr>
            <p:ph type="body" idx="1"/>
          </p:nvPr>
        </p:nvSpPr>
        <p:spPr>
          <a:xfrm>
            <a:off x="549100" y="5409379"/>
            <a:ext cx="8229600" cy="1018367"/>
          </a:xfrm>
        </p:spPr>
        <p:txBody>
          <a:bodyPr/>
          <a:lstStyle/>
          <a:p>
            <a:r>
              <a:rPr lang="en-US" dirty="0"/>
              <a:t>Reverse path forwarding. (a) A network. (b) Sink tree for router </a:t>
            </a:r>
            <a:r>
              <a:rPr lang="en-US" i="1" dirty="0"/>
              <a:t>I</a:t>
            </a:r>
            <a:r>
              <a:rPr lang="en-US" dirty="0"/>
              <a:t>. (c) The tree built by reverse path forwarding from </a:t>
            </a:r>
            <a:r>
              <a:rPr lang="en-US" i="1" dirty="0"/>
              <a:t>I</a:t>
            </a:r>
            <a:r>
              <a:rPr lang="en-US" dirty="0"/>
              <a:t>.</a:t>
            </a:r>
          </a:p>
        </p:txBody>
      </p:sp>
      <p:pic>
        <p:nvPicPr>
          <p:cNvPr id="4" name="Picture Placeholder 3" descr="Short Description: &#10;A three part illustration shows the reverse path forwarding.&#10;&#10;Long Description: &#10;The first part shows 15 interconnected nodes (routers) labeled, A through M. The second part shows the communication line between E and H, H and K, N and O, B and L, and between D and G removed. Third part shows a tree diagram with I at the top, F, H, J, and N below I at the next level. A and D below F, E and K below H, G and O below J, and M and O below N at the next level. Node E is below A and H is below E. Nodes C and G are below D, B is below C, and L is below B. Node D is below G and N is below O. Node K is below M, nodes L and H are below K, and B is below L.&#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19837" y="1193220"/>
            <a:ext cx="7840961" cy="2714958"/>
          </a:xfrm>
        </p:spPr>
      </p:pic>
      <p:sp>
        <p:nvSpPr>
          <p:cNvPr id="5" name="TextBox 4">
            <a:extLst>
              <a:ext uri="{FF2B5EF4-FFF2-40B4-BE49-F238E27FC236}">
                <a16:creationId xmlns:a16="http://schemas.microsoft.com/office/drawing/2014/main" id="{8F305BAD-06BD-644B-C64F-DA158F679C32}"/>
              </a:ext>
            </a:extLst>
          </p:cNvPr>
          <p:cNvSpPr txBox="1"/>
          <p:nvPr/>
        </p:nvSpPr>
        <p:spPr>
          <a:xfrm>
            <a:off x="619837" y="3908178"/>
            <a:ext cx="7904324" cy="1815882"/>
          </a:xfrm>
          <a:prstGeom prst="rect">
            <a:avLst/>
          </a:prstGeom>
          <a:noFill/>
        </p:spPr>
        <p:txBody>
          <a:bodyPr wrap="square">
            <a:spAutoFit/>
          </a:bodyPr>
          <a:lstStyle/>
          <a:p>
            <a:pPr marL="285750" indent="-285750">
              <a:buFont typeface="Arial" panose="020B0604020202020204" pitchFamily="34" charset="0"/>
              <a:buChar char="•"/>
            </a:pPr>
            <a:r>
              <a:rPr lang="en-US" dirty="0"/>
              <a:t>Sending a packet to all destinations simultaneously is called </a:t>
            </a:r>
            <a:r>
              <a:rPr lang="en-US" b="1" dirty="0"/>
              <a:t>broadcasting</a:t>
            </a:r>
            <a:r>
              <a:rPr lang="en-US" dirty="0"/>
              <a:t>. </a:t>
            </a:r>
          </a:p>
          <a:p>
            <a:pPr marL="285750" indent="-285750" algn="just">
              <a:buFont typeface="Arial" panose="020B0604020202020204" pitchFamily="34" charset="0"/>
              <a:buChar char="•"/>
            </a:pPr>
            <a:r>
              <a:rPr lang="en-US" dirty="0"/>
              <a:t>The principal </a:t>
            </a:r>
            <a:r>
              <a:rPr lang="en-US" b="1" dirty="0"/>
              <a:t>advantage</a:t>
            </a:r>
            <a:r>
              <a:rPr lang="en-US" dirty="0"/>
              <a:t> of reverse path forwarding is that it is </a:t>
            </a:r>
            <a:r>
              <a:rPr lang="en-US" b="1" dirty="0"/>
              <a:t>efficient</a:t>
            </a:r>
            <a:r>
              <a:rPr lang="en-US" dirty="0"/>
              <a:t> while being </a:t>
            </a:r>
            <a:r>
              <a:rPr lang="en-US" b="1" dirty="0"/>
              <a:t>easy</a:t>
            </a:r>
            <a:r>
              <a:rPr lang="en-US" dirty="0"/>
              <a:t> to implement. </a:t>
            </a:r>
          </a:p>
          <a:p>
            <a:pPr marL="285750" indent="-285750" algn="just">
              <a:buFont typeface="Arial" panose="020B0604020202020204" pitchFamily="34" charset="0"/>
              <a:buChar char="•"/>
            </a:pPr>
            <a:r>
              <a:rPr lang="en-US" dirty="0"/>
              <a:t>It sends the broadcast packet over each link only </a:t>
            </a:r>
            <a:r>
              <a:rPr lang="en-US" b="1" dirty="0"/>
              <a:t>once</a:t>
            </a:r>
            <a:r>
              <a:rPr lang="en-US" dirty="0"/>
              <a:t> in each direction, just as in flooding, yet it requires only that routers know how to reach all destinations, without needing to remember sequence numbers (or use other mechanisms to stop the flood) or list all destinations.</a:t>
            </a:r>
          </a:p>
          <a:p>
            <a:pPr marL="285750" indent="-285750" algn="just">
              <a:buFont typeface="Arial" panose="020B0604020202020204" pitchFamily="34" charset="0"/>
              <a:buChar char="•"/>
            </a:pPr>
            <a:r>
              <a:rPr lang="en-US" b="1" dirty="0"/>
              <a:t>Drawback</a:t>
            </a:r>
            <a:r>
              <a:rPr lang="en-US" dirty="0"/>
              <a:t>: Each router must have knowledge of some spanning tree.</a:t>
            </a:r>
          </a:p>
        </p:txBody>
      </p:sp>
    </p:spTree>
    <p:extLst>
      <p:ext uri="{BB962C8B-B14F-4D97-AF65-F5344CB8AC3E}">
        <p14:creationId xmlns:p14="http://schemas.microsoft.com/office/powerpoint/2010/main" val="35061700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Multicast Routing (1 of 2)</a:t>
            </a:r>
          </a:p>
        </p:txBody>
      </p:sp>
      <p:sp>
        <p:nvSpPr>
          <p:cNvPr id="3" name="Text Placeholder 2"/>
          <p:cNvSpPr>
            <a:spLocks noGrp="1"/>
          </p:cNvSpPr>
          <p:nvPr>
            <p:ph type="body" idx="1"/>
          </p:nvPr>
        </p:nvSpPr>
        <p:spPr>
          <a:xfrm>
            <a:off x="457200" y="5314521"/>
            <a:ext cx="8229600" cy="1018367"/>
          </a:xfrm>
        </p:spPr>
        <p:txBody>
          <a:bodyPr/>
          <a:lstStyle/>
          <a:p>
            <a:r>
              <a:rPr lang="en-US" dirty="0"/>
              <a:t>(a) A network. (b) A spanning tree for the leftmost router. (c) A multicast tree for group 1. (d) A multicast tree for group 2.</a:t>
            </a:r>
          </a:p>
        </p:txBody>
      </p:sp>
      <p:pic>
        <p:nvPicPr>
          <p:cNvPr id="4" name="Picture Placeholder 3" descr="Short Description: &#10;A four part illustration shows a network, a spanning tree for a router, a multicast tree for a group, and a multicast tree for group 2.&#10;&#10;Long Description: &#10;The first part shows 11 routers connected in a network forming five closed loops. The loop on the left is a quadrilateral labeled, 1, 2 with lower node labeled, 1. The upper loop to the right of this loop is a pentagon labeled, 1, 2 with top node labeled, 2. Remaining three loops are quadrilaterals. The nodes of the loops on the right are labeled, 1 at the top and 2 each of the bottom 2. The second part shows communication lines connecting the top, middle, and bottom lines of the loops in the first part removed such that they are joined to the left. The third part shows two communication links from the middle on the right and one communication link from the bottom removed. The fourth part shows all communication lines from the bottom and two communication lines from the top removed.&#10;&#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3147769" y="1359038"/>
            <a:ext cx="5320558" cy="3628293"/>
          </a:xfrm>
        </p:spPr>
      </p:pic>
      <p:sp>
        <p:nvSpPr>
          <p:cNvPr id="5" name="TextBox 4">
            <a:extLst>
              <a:ext uri="{FF2B5EF4-FFF2-40B4-BE49-F238E27FC236}">
                <a16:creationId xmlns:a16="http://schemas.microsoft.com/office/drawing/2014/main" id="{A6D5142D-625A-5BC4-94D4-07D193CCDE68}"/>
              </a:ext>
            </a:extLst>
          </p:cNvPr>
          <p:cNvSpPr txBox="1"/>
          <p:nvPr/>
        </p:nvSpPr>
        <p:spPr>
          <a:xfrm>
            <a:off x="420440" y="1359038"/>
            <a:ext cx="2469799" cy="4401205"/>
          </a:xfrm>
          <a:prstGeom prst="rect">
            <a:avLst/>
          </a:prstGeom>
          <a:noFill/>
        </p:spPr>
        <p:txBody>
          <a:bodyPr wrap="square">
            <a:spAutoFit/>
          </a:bodyPr>
          <a:lstStyle/>
          <a:p>
            <a:pPr marL="285750" indent="-285750" algn="just">
              <a:buFont typeface="Arial" panose="020B0604020202020204" pitchFamily="34" charset="0"/>
              <a:buChar char="•"/>
            </a:pPr>
            <a:r>
              <a:rPr lang="en-US" dirty="0"/>
              <a:t>Sending a message to such a group is called </a:t>
            </a:r>
            <a:r>
              <a:rPr lang="en-US" b="1" dirty="0"/>
              <a:t>multicasting</a:t>
            </a:r>
            <a:r>
              <a:rPr lang="en-US" dirty="0"/>
              <a:t>, and the routing algorithm used is called </a:t>
            </a:r>
            <a:r>
              <a:rPr lang="en-US" b="1" dirty="0"/>
              <a:t>multicast routing</a:t>
            </a:r>
            <a:r>
              <a:rPr lang="en-US" dirty="0"/>
              <a:t>.</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The solution is to </a:t>
            </a:r>
            <a:r>
              <a:rPr lang="en-US" b="1" dirty="0"/>
              <a:t>prune</a:t>
            </a:r>
            <a:r>
              <a:rPr lang="en-US" dirty="0"/>
              <a:t> the broadcast spanning tree by removing links that do not lead to members. The result is an </a:t>
            </a:r>
            <a:r>
              <a:rPr lang="en-US" b="1" dirty="0"/>
              <a:t>efficient</a:t>
            </a:r>
            <a:r>
              <a:rPr lang="en-US" dirty="0"/>
              <a:t> </a:t>
            </a:r>
            <a:r>
              <a:rPr lang="en-US" b="1" dirty="0"/>
              <a:t>multicast spanning tree. </a:t>
            </a:r>
          </a:p>
          <a:p>
            <a:pPr marL="285750" indent="-285750" algn="just">
              <a:buFont typeface="Arial" panose="020B0604020202020204" pitchFamily="34" charset="0"/>
              <a:buChar char="•"/>
            </a:pPr>
            <a:endParaRPr lang="en-US" b="1" dirty="0"/>
          </a:p>
          <a:p>
            <a:pPr marL="285750" indent="-285750" algn="just">
              <a:buFont typeface="Arial" panose="020B0604020202020204" pitchFamily="34" charset="0"/>
              <a:buChar char="•"/>
            </a:pPr>
            <a:r>
              <a:rPr lang="en-US" b="1" dirty="0"/>
              <a:t>Drawback</a:t>
            </a:r>
            <a:r>
              <a:rPr lang="en-US" dirty="0"/>
              <a:t>: One potential disadvantage is that it is </a:t>
            </a:r>
            <a:r>
              <a:rPr lang="en-US" b="1" dirty="0">
                <a:solidFill>
                  <a:schemeClr val="tx1"/>
                </a:solidFill>
              </a:rPr>
              <a:t>lots of work </a:t>
            </a:r>
            <a:r>
              <a:rPr lang="en-US" dirty="0"/>
              <a:t>for routers, especially for very big networks.</a:t>
            </a:r>
          </a:p>
          <a:p>
            <a:pPr marL="285750" indent="-285750" algn="just">
              <a:buFont typeface="Arial" panose="020B0604020202020204" pitchFamily="34" charset="0"/>
              <a:buChar char="•"/>
            </a:pPr>
            <a:endParaRPr lang="en-US" b="1" dirty="0"/>
          </a:p>
        </p:txBody>
      </p:sp>
    </p:spTree>
    <p:extLst>
      <p:ext uri="{BB962C8B-B14F-4D97-AF65-F5344CB8AC3E}">
        <p14:creationId xmlns:p14="http://schemas.microsoft.com/office/powerpoint/2010/main" val="5935676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Multicast Routing (2 of 2)</a:t>
            </a:r>
          </a:p>
        </p:txBody>
      </p:sp>
      <p:sp>
        <p:nvSpPr>
          <p:cNvPr id="3" name="Text Placeholder 2"/>
          <p:cNvSpPr>
            <a:spLocks noGrp="1"/>
          </p:cNvSpPr>
          <p:nvPr>
            <p:ph type="body" idx="1"/>
          </p:nvPr>
        </p:nvSpPr>
        <p:spPr/>
        <p:txBody>
          <a:bodyPr/>
          <a:lstStyle/>
          <a:p>
            <a:r>
              <a:rPr lang="en-US" dirty="0"/>
              <a:t>(a) Core-based tree for group 1. (b) Sending to group 1.</a:t>
            </a:r>
          </a:p>
        </p:txBody>
      </p:sp>
      <p:pic>
        <p:nvPicPr>
          <p:cNvPr id="9" name="Picture Placeholder 8" descr="Short Description: &#10;A two part illustration shows the core based tree for group.&#10;&#10;Long Description: &#10;The first part shows seven routers in a network. Four routers are along a upward sloping line on the left with the second from the bottom labeled, core. Remaining three routers are to the left of the core. Three routers to the left, one at the top, and one below the core, each is labeled, 1. The second part shows two routers (sender) sending data to the network in the first part.&#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31136" y="1214546"/>
            <a:ext cx="7364437" cy="3209651"/>
          </a:xfrm>
        </p:spPr>
      </p:pic>
      <p:sp>
        <p:nvSpPr>
          <p:cNvPr id="4" name="TextBox 3">
            <a:extLst>
              <a:ext uri="{FF2B5EF4-FFF2-40B4-BE49-F238E27FC236}">
                <a16:creationId xmlns:a16="http://schemas.microsoft.com/office/drawing/2014/main" id="{0B238B05-A353-3D19-E02F-C9DB9E600707}"/>
              </a:ext>
            </a:extLst>
          </p:cNvPr>
          <p:cNvSpPr txBox="1"/>
          <p:nvPr/>
        </p:nvSpPr>
        <p:spPr>
          <a:xfrm>
            <a:off x="507744" y="4561050"/>
            <a:ext cx="7997553" cy="1169551"/>
          </a:xfrm>
          <a:prstGeom prst="rect">
            <a:avLst/>
          </a:prstGeom>
          <a:noFill/>
        </p:spPr>
        <p:txBody>
          <a:bodyPr wrap="square">
            <a:spAutoFit/>
          </a:bodyPr>
          <a:lstStyle/>
          <a:p>
            <a:pPr algn="just"/>
            <a:r>
              <a:rPr lang="en-US" dirty="0"/>
              <a:t>An alternative design uses </a:t>
            </a:r>
            <a:r>
              <a:rPr lang="en-US" b="1" dirty="0"/>
              <a:t>core-based trees</a:t>
            </a:r>
            <a:r>
              <a:rPr lang="en-US" dirty="0"/>
              <a:t> to compute a single spanning tree for the group. All of the routers agree on a root (called the </a:t>
            </a:r>
            <a:r>
              <a:rPr lang="en-US" b="1" dirty="0"/>
              <a:t>core</a:t>
            </a:r>
            <a:r>
              <a:rPr lang="en-US" dirty="0"/>
              <a:t>) and build the tree by sending a packet from each member to the root. The tree is the union of the paths traced by these packets. Here, to send to the group 1, a sender sends a packet to the core. When the packet reaches the core, it is forwarded down the tree.</a:t>
            </a:r>
          </a:p>
        </p:txBody>
      </p:sp>
    </p:spTree>
    <p:extLst>
      <p:ext uri="{BB962C8B-B14F-4D97-AF65-F5344CB8AC3E}">
        <p14:creationId xmlns:p14="http://schemas.microsoft.com/office/powerpoint/2010/main" val="3196757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Anycast Routing</a:t>
            </a:r>
          </a:p>
        </p:txBody>
      </p:sp>
      <p:sp>
        <p:nvSpPr>
          <p:cNvPr id="5" name="Text Placeholder 4"/>
          <p:cNvSpPr>
            <a:spLocks noGrp="1"/>
          </p:cNvSpPr>
          <p:nvPr>
            <p:ph type="body" idx="1"/>
          </p:nvPr>
        </p:nvSpPr>
        <p:spPr>
          <a:xfrm>
            <a:off x="457200" y="6083123"/>
            <a:ext cx="8229600" cy="339404"/>
          </a:xfrm>
        </p:spPr>
        <p:txBody>
          <a:bodyPr/>
          <a:lstStyle/>
          <a:p>
            <a:pPr algn="ctr"/>
            <a:r>
              <a:rPr lang="en-US" dirty="0"/>
              <a:t>(a) Anycast routes to group 1. (b) Topology seen by the routing protocol.</a:t>
            </a:r>
          </a:p>
        </p:txBody>
      </p:sp>
      <p:pic>
        <p:nvPicPr>
          <p:cNvPr id="8" name="Picture Placeholder 7" descr="Short Description: &#10;A two part illustration shows the anycast routes to group 1 and topology seen by the routing protocol.&#10;&#10;Long Description: &#10;The first part shows 10 routers of a network with five of them labeled, 1. There are arrows pointing from one router to another at 6 places. The second part shows 11 routers with five of them close to each other encircled.&#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49606" y="1194811"/>
            <a:ext cx="7716129" cy="3396160"/>
          </a:xfrm>
        </p:spPr>
      </p:pic>
      <p:sp>
        <p:nvSpPr>
          <p:cNvPr id="3" name="TextBox 2">
            <a:extLst>
              <a:ext uri="{FF2B5EF4-FFF2-40B4-BE49-F238E27FC236}">
                <a16:creationId xmlns:a16="http://schemas.microsoft.com/office/drawing/2014/main" id="{3ED2A0A7-C559-F30C-FC77-FEBFCBD2A6F5}"/>
              </a:ext>
            </a:extLst>
          </p:cNvPr>
          <p:cNvSpPr txBox="1"/>
          <p:nvPr/>
        </p:nvSpPr>
        <p:spPr>
          <a:xfrm>
            <a:off x="649606" y="4644549"/>
            <a:ext cx="7906237" cy="1384995"/>
          </a:xfrm>
          <a:prstGeom prst="rect">
            <a:avLst/>
          </a:prstGeom>
          <a:noFill/>
        </p:spPr>
        <p:txBody>
          <a:bodyPr wrap="square">
            <a:spAutoFit/>
          </a:bodyPr>
          <a:lstStyle/>
          <a:p>
            <a:pPr marL="285750" indent="-285750" algn="just">
              <a:buFont typeface="Arial" panose="020B0604020202020204" pitchFamily="34" charset="0"/>
              <a:buChar char="•"/>
            </a:pPr>
            <a:r>
              <a:rPr lang="en-US" dirty="0"/>
              <a:t>In anycast, a packet is delivered to the </a:t>
            </a:r>
            <a:r>
              <a:rPr lang="en-US" b="1" dirty="0"/>
              <a:t>nearest</a:t>
            </a:r>
            <a:r>
              <a:rPr lang="en-US" dirty="0"/>
              <a:t> member of a group. Schemes that find these paths are called </a:t>
            </a:r>
            <a:r>
              <a:rPr lang="en-US" b="1" dirty="0"/>
              <a:t>anycast routing</a:t>
            </a:r>
            <a:r>
              <a:rPr lang="en-US" dirty="0"/>
              <a:t>.</a:t>
            </a:r>
          </a:p>
          <a:p>
            <a:pPr marL="285750" indent="-285750" algn="just">
              <a:buFont typeface="Arial" panose="020B0604020202020204" pitchFamily="34" charset="0"/>
              <a:buChar char="•"/>
            </a:pPr>
            <a:r>
              <a:rPr lang="en-US" dirty="0"/>
              <a:t>Suppose we want to anycast to the members of group 1. They will all be given the address “1,” instead of different addresses. </a:t>
            </a:r>
            <a:r>
              <a:rPr lang="en-US" b="1" dirty="0"/>
              <a:t>Distance vector routing</a:t>
            </a:r>
            <a:r>
              <a:rPr lang="en-US" dirty="0"/>
              <a:t> will distribute vectors as usual, and nodes will choose the shortest path to destination 1. This will result in nodes sending to the nearest instance of destination 1.</a:t>
            </a:r>
          </a:p>
        </p:txBody>
      </p:sp>
    </p:spTree>
    <p:extLst>
      <p:ext uri="{BB962C8B-B14F-4D97-AF65-F5344CB8AC3E}">
        <p14:creationId xmlns:p14="http://schemas.microsoft.com/office/powerpoint/2010/main" val="24593456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Traffic Management at the Network Layer</a:t>
            </a:r>
          </a:p>
        </p:txBody>
      </p:sp>
      <p:sp>
        <p:nvSpPr>
          <p:cNvPr id="3" name="Text Placeholder 2"/>
          <p:cNvSpPr>
            <a:spLocks noGrp="1"/>
          </p:cNvSpPr>
          <p:nvPr>
            <p:ph type="body" idx="1"/>
          </p:nvPr>
        </p:nvSpPr>
        <p:spPr>
          <a:xfrm>
            <a:off x="512340" y="1416401"/>
            <a:ext cx="8229600" cy="4525963"/>
          </a:xfrm>
        </p:spPr>
        <p:txBody>
          <a:bodyPr/>
          <a:lstStyle/>
          <a:p>
            <a:r>
              <a:rPr lang="en-US" dirty="0"/>
              <a:t>The need for traffic management: congestion</a:t>
            </a:r>
          </a:p>
          <a:p>
            <a:pPr lvl="1"/>
            <a:r>
              <a:rPr lang="en-US" sz="1800" dirty="0"/>
              <a:t>Too many packets in any part of the network can ultimately introduce </a:t>
            </a:r>
            <a:r>
              <a:rPr lang="en-US" sz="1800" b="1" dirty="0"/>
              <a:t>packet delay and loss</a:t>
            </a:r>
            <a:r>
              <a:rPr lang="en-US" sz="1800" dirty="0"/>
              <a:t> that degrades performance. This situation is called congestion.</a:t>
            </a:r>
          </a:p>
          <a:p>
            <a:r>
              <a:rPr lang="en-US" dirty="0"/>
              <a:t>Approaches to traffic management</a:t>
            </a:r>
          </a:p>
          <a:p>
            <a:pPr lvl="1">
              <a:lnSpc>
                <a:spcPct val="150000"/>
              </a:lnSpc>
              <a:spcBef>
                <a:spcPts val="0"/>
              </a:spcBef>
            </a:pPr>
            <a:r>
              <a:rPr lang="en-US" sz="1800" dirty="0"/>
              <a:t>Traffic-aware routing</a:t>
            </a:r>
          </a:p>
          <a:p>
            <a:pPr lvl="1">
              <a:lnSpc>
                <a:spcPct val="150000"/>
              </a:lnSpc>
              <a:spcBef>
                <a:spcPts val="0"/>
              </a:spcBef>
            </a:pPr>
            <a:r>
              <a:rPr lang="en-US" sz="1800" dirty="0"/>
              <a:t>Admission control</a:t>
            </a:r>
          </a:p>
          <a:p>
            <a:pPr lvl="1">
              <a:lnSpc>
                <a:spcPct val="150000"/>
              </a:lnSpc>
              <a:spcBef>
                <a:spcPts val="0"/>
              </a:spcBef>
            </a:pPr>
            <a:r>
              <a:rPr lang="en-US" sz="1800" dirty="0"/>
              <a:t>Load shedding</a:t>
            </a:r>
          </a:p>
          <a:p>
            <a:pPr lvl="1">
              <a:lnSpc>
                <a:spcPct val="150000"/>
              </a:lnSpc>
              <a:spcBef>
                <a:spcPts val="0"/>
              </a:spcBef>
            </a:pPr>
            <a:r>
              <a:rPr lang="en-US" sz="1800" dirty="0"/>
              <a:t>Traffic shaping</a:t>
            </a:r>
          </a:p>
          <a:p>
            <a:pPr lvl="1">
              <a:lnSpc>
                <a:spcPct val="150000"/>
              </a:lnSpc>
              <a:spcBef>
                <a:spcPts val="0"/>
              </a:spcBef>
            </a:pPr>
            <a:r>
              <a:rPr lang="en-US" sz="1800" dirty="0"/>
              <a:t>Explicit congestion notification</a:t>
            </a:r>
          </a:p>
          <a:p>
            <a:pPr lvl="1">
              <a:lnSpc>
                <a:spcPct val="150000"/>
              </a:lnSpc>
              <a:spcBef>
                <a:spcPts val="0"/>
              </a:spcBef>
            </a:pPr>
            <a:r>
              <a:rPr lang="en-US" sz="1800" dirty="0"/>
              <a:t>Hop-by-hop backpressure</a:t>
            </a:r>
            <a:br>
              <a:rPr lang="en-US" dirty="0"/>
            </a:br>
            <a:br>
              <a:rPr lang="en-US" dirty="0"/>
            </a:br>
            <a:endParaRPr lang="en-US" dirty="0"/>
          </a:p>
        </p:txBody>
      </p:sp>
    </p:spTree>
    <p:extLst>
      <p:ext uri="{BB962C8B-B14F-4D97-AF65-F5344CB8AC3E}">
        <p14:creationId xmlns:p14="http://schemas.microsoft.com/office/powerpoint/2010/main" val="20178519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b="1" dirty="0"/>
              <a:t>Traffic </a:t>
            </a:r>
            <a:r>
              <a:rPr lang="en-US" sz="3600" dirty="0"/>
              <a:t>M</a:t>
            </a:r>
            <a:r>
              <a:rPr lang="en-US" sz="3600" b="1" dirty="0"/>
              <a:t>anagement</a:t>
            </a:r>
            <a:r>
              <a:rPr lang="en-US" sz="3600" dirty="0"/>
              <a:t>, C</a:t>
            </a:r>
            <a:r>
              <a:rPr lang="en-US" sz="3600" b="1" dirty="0"/>
              <a:t>ongestion control </a:t>
            </a:r>
            <a:r>
              <a:rPr lang="en-US" sz="3600" dirty="0"/>
              <a:t>and F</a:t>
            </a:r>
            <a:r>
              <a:rPr lang="en-US" sz="3600" b="1" dirty="0"/>
              <a:t>low Control</a:t>
            </a:r>
            <a:endParaRPr lang="en-US" dirty="0"/>
          </a:p>
        </p:txBody>
      </p:sp>
      <p:sp>
        <p:nvSpPr>
          <p:cNvPr id="3" name="Text Placeholder 2"/>
          <p:cNvSpPr>
            <a:spLocks noGrp="1"/>
          </p:cNvSpPr>
          <p:nvPr>
            <p:ph type="body" idx="1"/>
          </p:nvPr>
        </p:nvSpPr>
        <p:spPr>
          <a:xfrm>
            <a:off x="457200" y="1623175"/>
            <a:ext cx="8229600" cy="4525963"/>
          </a:xfrm>
        </p:spPr>
        <p:txBody>
          <a:bodyPr/>
          <a:lstStyle/>
          <a:p>
            <a:pPr marL="101600" indent="0" algn="just">
              <a:buNone/>
            </a:pPr>
            <a:r>
              <a:rPr lang="en-US" sz="2000" b="1" dirty="0"/>
              <a:t>Traffic management </a:t>
            </a:r>
            <a:r>
              <a:rPr lang="en-US" sz="2000" dirty="0"/>
              <a:t>or engineering has to do with making sure the network is able to </a:t>
            </a:r>
            <a:r>
              <a:rPr lang="en-US" sz="2000" b="1" dirty="0"/>
              <a:t>carry the offered traffic</a:t>
            </a:r>
            <a:r>
              <a:rPr lang="en-US" sz="2000" dirty="0"/>
              <a:t>; it can be performed by devices in the network, or by the senders of traffic (often through mechanisms in the transport protocol, which are often referred to as congestion control). </a:t>
            </a:r>
          </a:p>
          <a:p>
            <a:pPr marL="101600" indent="0" algn="just">
              <a:buNone/>
            </a:pPr>
            <a:r>
              <a:rPr lang="en-US" sz="2000" b="1" dirty="0"/>
              <a:t>Congestion management and control</a:t>
            </a:r>
            <a:r>
              <a:rPr lang="en-US" sz="2000" dirty="0"/>
              <a:t> concerns the </a:t>
            </a:r>
            <a:r>
              <a:rPr lang="en-US" sz="2000" b="1" dirty="0"/>
              <a:t>behavior</a:t>
            </a:r>
            <a:r>
              <a:rPr lang="en-US" sz="2000" dirty="0"/>
              <a:t> of all the </a:t>
            </a:r>
            <a:r>
              <a:rPr lang="en-US" sz="2000" b="1" dirty="0"/>
              <a:t>hosts and routers</a:t>
            </a:r>
            <a:r>
              <a:rPr lang="en-US" sz="2000" dirty="0"/>
              <a:t>. </a:t>
            </a:r>
          </a:p>
          <a:p>
            <a:pPr marL="101600" indent="0" algn="just">
              <a:buNone/>
            </a:pPr>
            <a:r>
              <a:rPr lang="en-US" sz="2000" b="1" dirty="0"/>
              <a:t>Flow control </a:t>
            </a:r>
            <a:r>
              <a:rPr lang="en-US" sz="2000" dirty="0"/>
              <a:t>relates to the traffic between a particular sender and a particular receiver and is generally concerned with making sure that the sender is </a:t>
            </a:r>
            <a:r>
              <a:rPr lang="en-US" sz="2000" b="1" dirty="0"/>
              <a:t>not transmitting data faster than the receiver can process </a:t>
            </a:r>
            <a:r>
              <a:rPr lang="en-US" sz="2000" dirty="0"/>
              <a:t>it.</a:t>
            </a:r>
          </a:p>
          <a:p>
            <a:pPr marL="101600" indent="0" algn="just">
              <a:buNone/>
            </a:pPr>
            <a:br>
              <a:rPr lang="en-US" sz="2000" dirty="0"/>
            </a:br>
            <a:br>
              <a:rPr lang="en-US" sz="2000" dirty="0"/>
            </a:br>
            <a:endParaRPr lang="en-US" sz="2000" dirty="0"/>
          </a:p>
        </p:txBody>
      </p:sp>
    </p:spTree>
    <p:extLst>
      <p:ext uri="{BB962C8B-B14F-4D97-AF65-F5344CB8AC3E}">
        <p14:creationId xmlns:p14="http://schemas.microsoft.com/office/powerpoint/2010/main" val="2119169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Congestion</a:t>
            </a:r>
          </a:p>
        </p:txBody>
      </p:sp>
      <p:sp>
        <p:nvSpPr>
          <p:cNvPr id="3" name="Text Placeholder 2"/>
          <p:cNvSpPr>
            <a:spLocks noGrp="1"/>
          </p:cNvSpPr>
          <p:nvPr>
            <p:ph type="body" idx="1"/>
          </p:nvPr>
        </p:nvSpPr>
        <p:spPr>
          <a:xfrm>
            <a:off x="850070" y="5592084"/>
            <a:ext cx="7836730" cy="633483"/>
          </a:xfrm>
        </p:spPr>
        <p:txBody>
          <a:bodyPr/>
          <a:lstStyle/>
          <a:p>
            <a:r>
              <a:rPr lang="en-US" dirty="0"/>
              <a:t>Performance drops significantly in the presence of congestion: packet loss rates increase, and latency also increases as router queues fill with packets</a:t>
            </a:r>
          </a:p>
        </p:txBody>
      </p:sp>
      <p:pic>
        <p:nvPicPr>
          <p:cNvPr id="6" name="Picture Placeholder 5" descr="Short Description: &#10;A goodput versus offered load line graph.&#10;&#10;Long Description: &#10;The vertical axis is labeled, goodput (packets per second) and the horizontal axis is labeled, offered load (packet per second). The line for onset of congestion slopes upward from the origin and becomes concave down thereafter. The line for desirable response slopes upward from the origin overlapping the previous line, rises above this line and then moves with a reduced slopes. The line eventually becomes parallel to a horizontal line from the vertical axis. The line is labeled, ideal.&#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466557" y="1379807"/>
            <a:ext cx="6210886" cy="3905208"/>
          </a:xfrm>
        </p:spPr>
      </p:pic>
    </p:spTree>
    <p:extLst>
      <p:ext uri="{BB962C8B-B14F-4D97-AF65-F5344CB8AC3E}">
        <p14:creationId xmlns:p14="http://schemas.microsoft.com/office/powerpoint/2010/main" val="6128239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Approaches to Traffic Management</a:t>
            </a:r>
          </a:p>
        </p:txBody>
      </p:sp>
      <p:sp>
        <p:nvSpPr>
          <p:cNvPr id="5" name="Text Placeholder 4"/>
          <p:cNvSpPr>
            <a:spLocks noGrp="1"/>
          </p:cNvSpPr>
          <p:nvPr>
            <p:ph type="body" idx="1"/>
          </p:nvPr>
        </p:nvSpPr>
        <p:spPr>
          <a:xfrm>
            <a:off x="490790" y="5299100"/>
            <a:ext cx="8229600" cy="1018367"/>
          </a:xfrm>
        </p:spPr>
        <p:txBody>
          <a:bodyPr/>
          <a:lstStyle/>
          <a:p>
            <a:pPr algn="ctr"/>
            <a:r>
              <a:rPr lang="en-US" altLang="en-US" dirty="0"/>
              <a:t>Timescales of approaches to traffic and congestion management</a:t>
            </a:r>
          </a:p>
        </p:txBody>
      </p:sp>
      <p:pic>
        <p:nvPicPr>
          <p:cNvPr id="9" name="Picture Placeholder 8" descr="Short Description: &#10;An illustration shows the timescales of approaches to traffic and congestion management.&#10;&#10;Long Description: &#10;The illustration shows a scale with data from left to right as follows. Network provisioning, traffic aware routing, admission control, traffic throttling, and load shedding. The scale to the left is labeled, slower (preventative) and to the right is labeled, faster (reactive).&#10;&#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457200" y="1645524"/>
            <a:ext cx="8162420" cy="1286583"/>
          </a:xfrm>
        </p:spPr>
      </p:pic>
      <p:sp>
        <p:nvSpPr>
          <p:cNvPr id="4" name="TextBox 3">
            <a:extLst>
              <a:ext uri="{FF2B5EF4-FFF2-40B4-BE49-F238E27FC236}">
                <a16:creationId xmlns:a16="http://schemas.microsoft.com/office/drawing/2014/main" id="{1B092E80-8FB4-EFDF-823B-01BAFF08D276}"/>
              </a:ext>
            </a:extLst>
          </p:cNvPr>
          <p:cNvSpPr txBox="1"/>
          <p:nvPr/>
        </p:nvSpPr>
        <p:spPr>
          <a:xfrm>
            <a:off x="457200" y="3282232"/>
            <a:ext cx="8098643" cy="2585323"/>
          </a:xfrm>
          <a:prstGeom prst="rect">
            <a:avLst/>
          </a:prstGeom>
          <a:noFill/>
        </p:spPr>
        <p:txBody>
          <a:bodyPr wrap="square">
            <a:spAutoFit/>
          </a:bodyPr>
          <a:lstStyle/>
          <a:p>
            <a:pPr marL="285750" indent="-285750" algn="just">
              <a:buFont typeface="Arial" panose="020B0604020202020204" pitchFamily="34" charset="0"/>
              <a:buChar char="•"/>
            </a:pPr>
            <a:r>
              <a:rPr lang="en-US" sz="1800" dirty="0"/>
              <a:t>If there is a </a:t>
            </a:r>
            <a:r>
              <a:rPr lang="en-US" sz="1800" b="1" dirty="0"/>
              <a:t>low-bandwidth</a:t>
            </a:r>
            <a:r>
              <a:rPr lang="en-US" sz="1800" dirty="0"/>
              <a:t> link on the path along which most traffic is directed, congestion is likely.</a:t>
            </a:r>
          </a:p>
          <a:p>
            <a:pPr marL="285750" indent="-285750" algn="just">
              <a:buFont typeface="Arial" panose="020B0604020202020204" pitchFamily="34" charset="0"/>
              <a:buChar char="•"/>
            </a:pPr>
            <a:endParaRPr lang="en-US" sz="1800" dirty="0"/>
          </a:p>
          <a:p>
            <a:pPr marL="285750" indent="-285750" algn="just">
              <a:buFont typeface="Arial" panose="020B0604020202020204" pitchFamily="34" charset="0"/>
              <a:buChar char="•"/>
            </a:pPr>
            <a:r>
              <a:rPr lang="en-US" sz="1800" dirty="0"/>
              <a:t>The most </a:t>
            </a:r>
            <a:r>
              <a:rPr lang="en-US" sz="1800" b="1" dirty="0"/>
              <a:t>straightforward</a:t>
            </a:r>
            <a:r>
              <a:rPr lang="en-US" sz="1800" dirty="0"/>
              <a:t> way to avoid congestion is to build a network that is </a:t>
            </a:r>
            <a:r>
              <a:rPr lang="en-US" sz="1800" b="1" dirty="0"/>
              <a:t>provisioned</a:t>
            </a:r>
            <a:r>
              <a:rPr lang="en-US" sz="1800" dirty="0"/>
              <a:t> for the traffic load that it must carry. </a:t>
            </a:r>
          </a:p>
          <a:p>
            <a:pPr marL="285750" indent="-285750" algn="just">
              <a:buFont typeface="Arial" panose="020B0604020202020204" pitchFamily="34" charset="0"/>
              <a:buChar char="•"/>
            </a:pPr>
            <a:endParaRPr lang="en-US" sz="1800" dirty="0"/>
          </a:p>
          <a:p>
            <a:pPr marL="285750" indent="-285750" algn="just">
              <a:buFont typeface="Arial" panose="020B0604020202020204" pitchFamily="34" charset="0"/>
              <a:buChar char="•"/>
            </a:pPr>
            <a:r>
              <a:rPr lang="en-US" sz="1800" dirty="0"/>
              <a:t>More often, </a:t>
            </a:r>
            <a:r>
              <a:rPr lang="en-US" sz="1800" b="1" dirty="0"/>
              <a:t>links and routers </a:t>
            </a:r>
            <a:r>
              <a:rPr lang="en-US" sz="1800" dirty="0"/>
              <a:t>that are regularly heavily utilized are upgraded at the earliest opportunity. This is called </a:t>
            </a:r>
            <a:r>
              <a:rPr lang="en-US" sz="1800" b="1" dirty="0"/>
              <a:t>provisioning</a:t>
            </a:r>
            <a:r>
              <a:rPr lang="en-US" sz="1800" dirty="0"/>
              <a:t> and happens on a time scale of months, driven by </a:t>
            </a:r>
            <a:r>
              <a:rPr lang="en-US" sz="1800" b="1" dirty="0"/>
              <a:t>long-term</a:t>
            </a:r>
            <a:r>
              <a:rPr lang="en-US" sz="1800" dirty="0"/>
              <a:t> traffic trends.</a:t>
            </a:r>
          </a:p>
        </p:txBody>
      </p:sp>
    </p:spTree>
    <p:extLst>
      <p:ext uri="{BB962C8B-B14F-4D97-AF65-F5344CB8AC3E}">
        <p14:creationId xmlns:p14="http://schemas.microsoft.com/office/powerpoint/2010/main" val="10005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Store-and-Forward Packet Switching</a:t>
            </a:r>
          </a:p>
        </p:txBody>
      </p:sp>
      <p:sp>
        <p:nvSpPr>
          <p:cNvPr id="3" name="Text Placeholder 2"/>
          <p:cNvSpPr>
            <a:spLocks noGrp="1"/>
          </p:cNvSpPr>
          <p:nvPr>
            <p:ph type="body" idx="1"/>
          </p:nvPr>
        </p:nvSpPr>
        <p:spPr>
          <a:xfrm>
            <a:off x="457200" y="6177631"/>
            <a:ext cx="8229600" cy="298050"/>
          </a:xfrm>
        </p:spPr>
        <p:txBody>
          <a:bodyPr/>
          <a:lstStyle/>
          <a:p>
            <a:pPr algn="ctr"/>
            <a:r>
              <a:rPr lang="en-US" dirty="0"/>
              <a:t>The environment of the network layer protocols</a:t>
            </a:r>
          </a:p>
        </p:txBody>
      </p:sp>
      <p:pic>
        <p:nvPicPr>
          <p:cNvPr id="5" name="Picture Placeholder 4" descr="Short Description: &#10;An illustration shows the environment of the network layer protocols.&#10;&#10;Long Description:&#10;The illustration shows a shaded oval at the center and host H 1 with process 1 to the left and host H 2 with process 2 to the right. The oval is labeled as I S P’s equipment which consists of five routers, A, B, C, D, and E interconnected through the transmission lines to transmit the data packets. Host H 1 is connected to router A and router E is connected to router F (to the right and outside the shaded oval). Router F is further connected to host H 2 over a LAN. &#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815392" y="1367364"/>
            <a:ext cx="6980198" cy="2362806"/>
          </a:xfrm>
        </p:spPr>
      </p:pic>
      <p:sp>
        <p:nvSpPr>
          <p:cNvPr id="8" name="TextBox 7">
            <a:extLst>
              <a:ext uri="{FF2B5EF4-FFF2-40B4-BE49-F238E27FC236}">
                <a16:creationId xmlns:a16="http://schemas.microsoft.com/office/drawing/2014/main" id="{A22B3950-87F0-A32C-A79E-7136810F197C}"/>
              </a:ext>
            </a:extLst>
          </p:cNvPr>
          <p:cNvSpPr txBox="1"/>
          <p:nvPr/>
        </p:nvSpPr>
        <p:spPr>
          <a:xfrm>
            <a:off x="457200" y="4039330"/>
            <a:ext cx="8139998" cy="1754326"/>
          </a:xfrm>
          <a:prstGeom prst="rect">
            <a:avLst/>
          </a:prstGeom>
          <a:noFill/>
        </p:spPr>
        <p:txBody>
          <a:bodyPr wrap="square">
            <a:spAutoFit/>
          </a:bodyPr>
          <a:lstStyle/>
          <a:p>
            <a:pPr marL="342900" indent="-342900" algn="just">
              <a:buFont typeface="Arial" panose="020B0604020202020204" pitchFamily="34" charset="0"/>
              <a:buChar char="•"/>
            </a:pPr>
            <a:r>
              <a:rPr lang="en-US" sz="1800" dirty="0"/>
              <a:t>A host with a packet to send transmits it to the nearest router.</a:t>
            </a:r>
          </a:p>
          <a:p>
            <a:pPr marL="342900" indent="-342900" algn="just">
              <a:buFont typeface="Arial" panose="020B0604020202020204" pitchFamily="34" charset="0"/>
              <a:buChar char="•"/>
            </a:pPr>
            <a:r>
              <a:rPr lang="en-US" sz="1800" dirty="0"/>
              <a:t>The packet is stored there until it has fully arrived, and the link has finished its processing by verifying the checksum. </a:t>
            </a:r>
          </a:p>
          <a:p>
            <a:pPr marL="342900" indent="-342900" algn="just">
              <a:buFont typeface="Arial" panose="020B0604020202020204" pitchFamily="34" charset="0"/>
              <a:buChar char="•"/>
            </a:pPr>
            <a:r>
              <a:rPr lang="en-US" sz="1800" dirty="0"/>
              <a:t>Then it is forwarded to the next router along the path until it reaches the destination host, where it is delivered. </a:t>
            </a:r>
          </a:p>
          <a:p>
            <a:pPr marL="342900" indent="-342900" algn="just">
              <a:buFont typeface="Arial" panose="020B0604020202020204" pitchFamily="34" charset="0"/>
              <a:buChar char="•"/>
            </a:pPr>
            <a:r>
              <a:rPr lang="en-US" sz="1800" dirty="0"/>
              <a:t>This mechanism is </a:t>
            </a:r>
            <a:r>
              <a:rPr lang="en-US" sz="1800" b="1" dirty="0"/>
              <a:t>store-and-forward packet switching</a:t>
            </a:r>
          </a:p>
        </p:txBody>
      </p:sp>
    </p:spTree>
    <p:extLst>
      <p:ext uri="{BB962C8B-B14F-4D97-AF65-F5344CB8AC3E}">
        <p14:creationId xmlns:p14="http://schemas.microsoft.com/office/powerpoint/2010/main" val="1307242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98495"/>
          </a:xfrm>
        </p:spPr>
        <p:txBody>
          <a:bodyPr/>
          <a:lstStyle/>
          <a:p>
            <a:r>
              <a:rPr lang="en-US" dirty="0"/>
              <a:t>Traffic-Aware Routing</a:t>
            </a:r>
          </a:p>
        </p:txBody>
      </p:sp>
      <p:sp>
        <p:nvSpPr>
          <p:cNvPr id="5" name="Text Placeholder 4"/>
          <p:cNvSpPr>
            <a:spLocks noGrp="1"/>
          </p:cNvSpPr>
          <p:nvPr>
            <p:ph type="body" idx="1"/>
          </p:nvPr>
        </p:nvSpPr>
        <p:spPr>
          <a:xfrm>
            <a:off x="516935" y="6083747"/>
            <a:ext cx="8229600" cy="422114"/>
          </a:xfrm>
        </p:spPr>
        <p:txBody>
          <a:bodyPr/>
          <a:lstStyle/>
          <a:p>
            <a:pPr algn="ctr"/>
            <a:r>
              <a:rPr lang="en-US" altLang="en-US" dirty="0"/>
              <a:t>A network in which the East and West parts are connected by two links</a:t>
            </a:r>
          </a:p>
        </p:txBody>
      </p:sp>
      <p:pic>
        <p:nvPicPr>
          <p:cNvPr id="4" name="Picture Placeholder 3" descr="Short Description:&#10;An illustration shows a network with two part connected together by two links.&#10;&#10;Long Description: &#10;The network shows five nodes labeled, A through E connected to each other at five vertices of a pentagon on the left and five nodes labeled, F to J connected to each other at five vertices of a pentagon on the right. The part on the left is labeled, west and that on the right is labeled, east. The nodes C and E of west are connected to nodes F and I of east.&#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821275" y="827095"/>
            <a:ext cx="5016048" cy="2726207"/>
          </a:xfrm>
        </p:spPr>
      </p:pic>
      <p:sp>
        <p:nvSpPr>
          <p:cNvPr id="6" name="TextBox 5">
            <a:extLst>
              <a:ext uri="{FF2B5EF4-FFF2-40B4-BE49-F238E27FC236}">
                <a16:creationId xmlns:a16="http://schemas.microsoft.com/office/drawing/2014/main" id="{D4FBD8F4-B01E-73B9-8869-4A7CBC1AAB4D}"/>
              </a:ext>
            </a:extLst>
          </p:cNvPr>
          <p:cNvSpPr txBox="1"/>
          <p:nvPr/>
        </p:nvSpPr>
        <p:spPr>
          <a:xfrm>
            <a:off x="572075" y="3722581"/>
            <a:ext cx="8080264" cy="2308324"/>
          </a:xfrm>
          <a:prstGeom prst="rect">
            <a:avLst/>
          </a:prstGeom>
          <a:noFill/>
        </p:spPr>
        <p:txBody>
          <a:bodyPr wrap="square">
            <a:spAutoFit/>
          </a:bodyPr>
          <a:lstStyle/>
          <a:p>
            <a:pPr marL="285750" indent="-285750" algn="just">
              <a:buFont typeface="Arial" panose="020B0604020202020204" pitchFamily="34" charset="0"/>
              <a:buChar char="•"/>
            </a:pPr>
            <a:r>
              <a:rPr lang="en-US" sz="1600" dirty="0"/>
              <a:t>The </a:t>
            </a:r>
            <a:r>
              <a:rPr lang="en-US" sz="1600" b="1" dirty="0"/>
              <a:t>goal</a:t>
            </a:r>
            <a:r>
              <a:rPr lang="en-US" sz="1600" dirty="0"/>
              <a:t> in taking </a:t>
            </a:r>
            <a:r>
              <a:rPr lang="en-US" sz="1600" b="1" dirty="0"/>
              <a:t>load</a:t>
            </a:r>
            <a:r>
              <a:rPr lang="en-US" sz="1600" dirty="0"/>
              <a:t> into account when computing routes is to shift traffic away from hotspots that will be the first places in the network to experience </a:t>
            </a:r>
            <a:r>
              <a:rPr lang="en-US" sz="1600" b="1" dirty="0"/>
              <a:t>congestion</a:t>
            </a:r>
            <a:r>
              <a:rPr lang="en-US" sz="1600" dirty="0"/>
              <a:t>.</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t>Set the </a:t>
            </a:r>
            <a:r>
              <a:rPr lang="en-US" sz="1600" b="1" dirty="0"/>
              <a:t>link weight </a:t>
            </a:r>
            <a:r>
              <a:rPr lang="en-US" sz="1600" dirty="0"/>
              <a:t>to be a function of the (fixed</a:t>
            </a:r>
            <a:r>
              <a:rPr lang="en-US" sz="1600" b="1" dirty="0"/>
              <a:t>) link bandwidth and propagation delay </a:t>
            </a:r>
            <a:r>
              <a:rPr lang="en-US" sz="1600" dirty="0"/>
              <a:t>plus the (variable) measured </a:t>
            </a:r>
            <a:r>
              <a:rPr lang="en-US" sz="1600" b="1" dirty="0"/>
              <a:t>load or average queueing delay</a:t>
            </a:r>
            <a:r>
              <a:rPr lang="en-US" sz="1600" dirty="0"/>
              <a:t>. Least-weight paths will then favor paths that are more lightly loaded, all else being equal.</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b="1" dirty="0"/>
              <a:t>Disadvantage</a:t>
            </a:r>
            <a:r>
              <a:rPr lang="en-US" sz="1600" dirty="0"/>
              <a:t>: Routing tables may </a:t>
            </a:r>
            <a:r>
              <a:rPr lang="en-US" sz="1600" b="1" dirty="0"/>
              <a:t>oscillate</a:t>
            </a:r>
            <a:r>
              <a:rPr lang="en-US" sz="1600" dirty="0"/>
              <a:t> wildly, leading to erratic routing and many potential problems.</a:t>
            </a:r>
          </a:p>
        </p:txBody>
      </p:sp>
    </p:spTree>
    <p:extLst>
      <p:ext uri="{BB962C8B-B14F-4D97-AF65-F5344CB8AC3E}">
        <p14:creationId xmlns:p14="http://schemas.microsoft.com/office/powerpoint/2010/main" val="29403744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26065"/>
          </a:xfrm>
        </p:spPr>
        <p:txBody>
          <a:bodyPr/>
          <a:lstStyle/>
          <a:p>
            <a:r>
              <a:rPr lang="en-US" dirty="0"/>
              <a:t>Admission Control</a:t>
            </a:r>
          </a:p>
        </p:txBody>
      </p:sp>
      <p:sp>
        <p:nvSpPr>
          <p:cNvPr id="5" name="Text Placeholder 4"/>
          <p:cNvSpPr>
            <a:spLocks noGrp="1"/>
          </p:cNvSpPr>
          <p:nvPr>
            <p:ph type="body" idx="1"/>
          </p:nvPr>
        </p:nvSpPr>
        <p:spPr>
          <a:xfrm>
            <a:off x="457200" y="5513015"/>
            <a:ext cx="8229600" cy="679432"/>
          </a:xfrm>
        </p:spPr>
        <p:txBody>
          <a:bodyPr/>
          <a:lstStyle/>
          <a:p>
            <a:r>
              <a:rPr lang="en-US" altLang="en-US" dirty="0"/>
              <a:t>(a) A congested network. (b) The portion of the network that is not congested. A virtual circuit from </a:t>
            </a:r>
            <a:r>
              <a:rPr lang="en-US" altLang="en-US" i="1" dirty="0"/>
              <a:t>A</a:t>
            </a:r>
            <a:r>
              <a:rPr lang="en-US" altLang="en-US" dirty="0"/>
              <a:t> to </a:t>
            </a:r>
            <a:r>
              <a:rPr lang="en-US" altLang="en-US" i="1" dirty="0"/>
              <a:t>B</a:t>
            </a:r>
            <a:r>
              <a:rPr lang="en-US" altLang="en-US" dirty="0"/>
              <a:t> is also shown.</a:t>
            </a:r>
          </a:p>
        </p:txBody>
      </p:sp>
      <p:pic>
        <p:nvPicPr>
          <p:cNvPr id="4" name="Picture Placeholder 3" descr="Short Description: &#10;A two part illustration depicts a congestion network.&#10;&#10;Long Description: &#10;The first part shows a network with points A and B connected to each other through various nodes. Two nodes where more than two communication lines are meeting are labeled, congestion. The second part shows the communication lines at congestion removed. A dashed line along the path from A to B is labeled, virtual circuit.&#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755256" y="972001"/>
            <a:ext cx="6962619" cy="2650713"/>
          </a:xfrm>
        </p:spPr>
      </p:pic>
      <p:sp>
        <p:nvSpPr>
          <p:cNvPr id="6" name="TextBox 5">
            <a:extLst>
              <a:ext uri="{FF2B5EF4-FFF2-40B4-BE49-F238E27FC236}">
                <a16:creationId xmlns:a16="http://schemas.microsoft.com/office/drawing/2014/main" id="{208E68DA-231D-19A4-CE8C-92A3244B2427}"/>
              </a:ext>
            </a:extLst>
          </p:cNvPr>
          <p:cNvSpPr txBox="1"/>
          <p:nvPr/>
        </p:nvSpPr>
        <p:spPr>
          <a:xfrm>
            <a:off x="535315" y="3740051"/>
            <a:ext cx="7974578" cy="1569660"/>
          </a:xfrm>
          <a:prstGeom prst="rect">
            <a:avLst/>
          </a:prstGeom>
          <a:noFill/>
        </p:spPr>
        <p:txBody>
          <a:bodyPr wrap="square">
            <a:spAutoFit/>
          </a:bodyPr>
          <a:lstStyle/>
          <a:p>
            <a:pPr marL="285750" indent="-285750" algn="just">
              <a:buFont typeface="Arial" panose="020B0604020202020204" pitchFamily="34" charset="0"/>
              <a:buChar char="•"/>
            </a:pPr>
            <a:r>
              <a:rPr lang="en-US" sz="1600" dirty="0"/>
              <a:t>One technique that is widely used in </a:t>
            </a:r>
            <a:r>
              <a:rPr lang="en-US" sz="1600" b="1" dirty="0"/>
              <a:t>virtual-circuit networks </a:t>
            </a:r>
            <a:r>
              <a:rPr lang="en-US" sz="1600" dirty="0"/>
              <a:t>to keep congestion at bay is </a:t>
            </a:r>
            <a:r>
              <a:rPr lang="en-US" sz="1600" b="1" dirty="0"/>
              <a:t>admission control</a:t>
            </a:r>
            <a:r>
              <a:rPr lang="en-US" sz="1600" dirty="0"/>
              <a:t>. The idea is simple: </a:t>
            </a:r>
            <a:r>
              <a:rPr lang="en-US" sz="1600" b="1" dirty="0"/>
              <a:t>do not set up a new virtual </a:t>
            </a:r>
            <a:r>
              <a:rPr lang="en-US" sz="1600" dirty="0"/>
              <a:t>circuit unless the network can carry the added traffic without becoming congested.</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b="1" dirty="0"/>
              <a:t>Admission</a:t>
            </a:r>
            <a:r>
              <a:rPr lang="en-US" sz="1600" dirty="0"/>
              <a:t> control can be </a:t>
            </a:r>
            <a:r>
              <a:rPr lang="en-US" sz="1600" b="1" dirty="0"/>
              <a:t>combined</a:t>
            </a:r>
            <a:r>
              <a:rPr lang="en-US" sz="1600" dirty="0"/>
              <a:t> with </a:t>
            </a:r>
            <a:r>
              <a:rPr lang="en-US" sz="1600" b="1" dirty="0"/>
              <a:t>traffic-aware</a:t>
            </a:r>
            <a:r>
              <a:rPr lang="en-US" sz="1600" dirty="0"/>
              <a:t> routing by considering routes around traffic hotspots as part of the setup procedure. </a:t>
            </a:r>
          </a:p>
        </p:txBody>
      </p:sp>
    </p:spTree>
    <p:extLst>
      <p:ext uri="{BB962C8B-B14F-4D97-AF65-F5344CB8AC3E}">
        <p14:creationId xmlns:p14="http://schemas.microsoft.com/office/powerpoint/2010/main" val="3489512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26065"/>
          </a:xfrm>
        </p:spPr>
        <p:txBody>
          <a:bodyPr/>
          <a:lstStyle/>
          <a:p>
            <a:r>
              <a:rPr lang="en-US" dirty="0"/>
              <a:t>Load Shedding</a:t>
            </a:r>
          </a:p>
        </p:txBody>
      </p:sp>
      <p:sp>
        <p:nvSpPr>
          <p:cNvPr id="6" name="TextBox 5">
            <a:extLst>
              <a:ext uri="{FF2B5EF4-FFF2-40B4-BE49-F238E27FC236}">
                <a16:creationId xmlns:a16="http://schemas.microsoft.com/office/drawing/2014/main" id="{208E68DA-231D-19A4-CE8C-92A3244B2427}"/>
              </a:ext>
            </a:extLst>
          </p:cNvPr>
          <p:cNvSpPr txBox="1"/>
          <p:nvPr/>
        </p:nvSpPr>
        <p:spPr>
          <a:xfrm>
            <a:off x="457199" y="1079560"/>
            <a:ext cx="8080263" cy="4401205"/>
          </a:xfrm>
          <a:prstGeom prst="rect">
            <a:avLst/>
          </a:prstGeom>
          <a:noFill/>
        </p:spPr>
        <p:txBody>
          <a:bodyPr wrap="square">
            <a:spAutoFit/>
          </a:bodyPr>
          <a:lstStyle/>
          <a:p>
            <a:pPr marL="285750" indent="-285750" algn="just">
              <a:buFont typeface="Arial" panose="020B0604020202020204" pitchFamily="34" charset="0"/>
              <a:buChar char="•"/>
            </a:pPr>
            <a:r>
              <a:rPr lang="en-US" sz="2000" dirty="0"/>
              <a:t>When none of the above methods make the congestion disappear, routers can bring out the heavy artillery: </a:t>
            </a:r>
            <a:r>
              <a:rPr lang="en-US" sz="2000" b="1" dirty="0"/>
              <a:t>load shedding</a:t>
            </a:r>
            <a:r>
              <a:rPr lang="en-US" sz="2000" dirty="0"/>
              <a:t>. This is a fancy way of saying that when routers are being inundated by packets that they cannot handle, they just </a:t>
            </a:r>
            <a:r>
              <a:rPr lang="en-US" sz="2000" b="1" dirty="0"/>
              <a:t>throw them away</a:t>
            </a:r>
            <a:r>
              <a:rPr lang="en-US" sz="2000" dirty="0"/>
              <a:t>.</a:t>
            </a:r>
          </a:p>
          <a:p>
            <a:pPr marL="285750" indent="-285750" algn="just">
              <a:buFont typeface="Arial" panose="020B0604020202020204" pitchFamily="34" charset="0"/>
              <a:buChar char="•"/>
            </a:pPr>
            <a:endParaRPr lang="en-US" sz="2000" dirty="0"/>
          </a:p>
          <a:p>
            <a:pPr marL="342900" indent="-342900" algn="just">
              <a:buFont typeface="Arial" panose="020B0604020202020204" pitchFamily="34" charset="0"/>
              <a:buChar char="•"/>
            </a:pPr>
            <a:r>
              <a:rPr lang="en-US" sz="2000" dirty="0"/>
              <a:t>The key question for a router drowning in packets is which packets to drop. For a </a:t>
            </a:r>
            <a:r>
              <a:rPr lang="en-US" sz="2000" b="1" dirty="0"/>
              <a:t>file transfer</a:t>
            </a:r>
            <a:r>
              <a:rPr lang="en-US" sz="2000" dirty="0"/>
              <a:t>, an </a:t>
            </a:r>
            <a:r>
              <a:rPr lang="en-US" sz="2000" b="1" dirty="0"/>
              <a:t>old</a:t>
            </a:r>
            <a:r>
              <a:rPr lang="en-US" sz="2000" dirty="0"/>
              <a:t> packet is worth more than a new one. In contrast, for </a:t>
            </a:r>
            <a:r>
              <a:rPr lang="en-US" sz="2000" b="1" dirty="0"/>
              <a:t>real-time media</a:t>
            </a:r>
            <a:r>
              <a:rPr lang="en-US" sz="2000" dirty="0"/>
              <a:t>, a </a:t>
            </a:r>
            <a:r>
              <a:rPr lang="en-US" sz="2000" b="1" dirty="0"/>
              <a:t>new</a:t>
            </a:r>
            <a:r>
              <a:rPr lang="en-US" sz="2000" dirty="0"/>
              <a:t> packet is worth more than an old one. </a:t>
            </a:r>
          </a:p>
          <a:p>
            <a:pPr marL="342900" indent="-342900" algn="just">
              <a:buFont typeface="Arial" panose="020B0604020202020204" pitchFamily="34" charset="0"/>
              <a:buChar char="•"/>
            </a:pPr>
            <a:endParaRPr lang="en-US" sz="2000" dirty="0"/>
          </a:p>
          <a:p>
            <a:pPr marL="342900" indent="-342900" algn="just">
              <a:buFont typeface="Arial" panose="020B0604020202020204" pitchFamily="34" charset="0"/>
              <a:buChar char="•"/>
            </a:pPr>
            <a:r>
              <a:rPr lang="en-US" sz="2000" dirty="0"/>
              <a:t>The former policy (old is better than new) is often called </a:t>
            </a:r>
            <a:r>
              <a:rPr lang="en-US" sz="2000" b="1" dirty="0"/>
              <a:t>wine</a:t>
            </a:r>
            <a:r>
              <a:rPr lang="en-US" sz="2000" dirty="0"/>
              <a:t> and the latter (new is better than old) is often called </a:t>
            </a:r>
            <a:r>
              <a:rPr lang="en-US" sz="2000" b="1" dirty="0"/>
              <a:t>milk</a:t>
            </a:r>
            <a:r>
              <a:rPr lang="en-US" sz="2000" dirty="0"/>
              <a:t> because most people prefer new milk over old milk and old wine over new wine.</a:t>
            </a:r>
          </a:p>
          <a:p>
            <a:pPr marL="285750" indent="-285750" algn="just">
              <a:buFont typeface="Arial" panose="020B0604020202020204" pitchFamily="34" charset="0"/>
              <a:buChar char="•"/>
            </a:pPr>
            <a:endParaRPr lang="en-US" sz="2000" dirty="0"/>
          </a:p>
        </p:txBody>
      </p:sp>
    </p:spTree>
    <p:extLst>
      <p:ext uri="{BB962C8B-B14F-4D97-AF65-F5344CB8AC3E}">
        <p14:creationId xmlns:p14="http://schemas.microsoft.com/office/powerpoint/2010/main" val="14052574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17965"/>
          </a:xfrm>
        </p:spPr>
        <p:txBody>
          <a:bodyPr/>
          <a:lstStyle/>
          <a:p>
            <a:r>
              <a:rPr lang="en-US" dirty="0"/>
              <a:t>Traffic Shaping (1 of 2)</a:t>
            </a:r>
          </a:p>
        </p:txBody>
      </p:sp>
      <p:sp>
        <p:nvSpPr>
          <p:cNvPr id="5" name="Text Placeholder 4"/>
          <p:cNvSpPr>
            <a:spLocks noGrp="1"/>
          </p:cNvSpPr>
          <p:nvPr>
            <p:ph type="body" idx="1"/>
          </p:nvPr>
        </p:nvSpPr>
        <p:spPr>
          <a:xfrm>
            <a:off x="457200" y="5878958"/>
            <a:ext cx="8229600" cy="380759"/>
          </a:xfrm>
        </p:spPr>
        <p:txBody>
          <a:bodyPr/>
          <a:lstStyle/>
          <a:p>
            <a:pPr algn="ctr"/>
            <a:r>
              <a:rPr lang="en-US" altLang="en-US" dirty="0"/>
              <a:t>(a) Shaping packets. (b) A leaky bucket. (c) A token bucket.</a:t>
            </a:r>
          </a:p>
        </p:txBody>
      </p:sp>
      <p:pic>
        <p:nvPicPr>
          <p:cNvPr id="4" name="Picture Placeholder 3" descr="Short Description: &#10;A three part illustration shows shaping packets, a leaky bucket, and a token bucket.&#10;&#10;Long Description: &#10;The first part shows many packets being sent from a host to a network. The packets are aligned vertically below the host and a region in the middle is labeled, check bucket here. The second part shows a bucket of vertical height B with a whole at the bottom. The water is flowing out of the hole at rate R. The bucket is labeled, put in water. The third part shows a bucket of vertical height B under a running tap. The water is flowing out of the tap at rate R. The bucket is labeled, take out water or tokens.&#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713253" y="1039746"/>
            <a:ext cx="7625594" cy="2890300"/>
          </a:xfrm>
        </p:spPr>
      </p:pic>
      <p:sp>
        <p:nvSpPr>
          <p:cNvPr id="6" name="TextBox 5">
            <a:extLst>
              <a:ext uri="{FF2B5EF4-FFF2-40B4-BE49-F238E27FC236}">
                <a16:creationId xmlns:a16="http://schemas.microsoft.com/office/drawing/2014/main" id="{74FA3E87-0342-AAEB-6C14-DA22447A2C7D}"/>
              </a:ext>
            </a:extLst>
          </p:cNvPr>
          <p:cNvSpPr txBox="1"/>
          <p:nvPr/>
        </p:nvSpPr>
        <p:spPr>
          <a:xfrm>
            <a:off x="592751" y="4245827"/>
            <a:ext cx="8094049" cy="1569660"/>
          </a:xfrm>
          <a:prstGeom prst="rect">
            <a:avLst/>
          </a:prstGeom>
          <a:noFill/>
        </p:spPr>
        <p:txBody>
          <a:bodyPr wrap="square">
            <a:spAutoFit/>
          </a:bodyPr>
          <a:lstStyle/>
          <a:p>
            <a:pPr algn="just"/>
            <a:r>
              <a:rPr lang="en-US" sz="1600" b="1" dirty="0"/>
              <a:t>Traffic shaping</a:t>
            </a:r>
            <a:r>
              <a:rPr lang="en-US" sz="1600" dirty="0"/>
              <a:t> is a technique for regulating the </a:t>
            </a:r>
            <a:r>
              <a:rPr lang="en-US" sz="1600" b="1" dirty="0"/>
              <a:t>average rate and burstiness</a:t>
            </a:r>
            <a:r>
              <a:rPr lang="en-US" sz="1600" dirty="0"/>
              <a:t> of a flow of data that enters the network. The goal is to allow applications to transmit a wide variety of traffic that suits their needs. When a flow is set up, the user and the network (i.e., the customer and the provider) agree on a certain traffic pattern (i.e., shape) for that flow. In effect, the customer says to the provider “My transmission pattern will look like this; can you handle it?”</a:t>
            </a:r>
          </a:p>
        </p:txBody>
      </p:sp>
    </p:spTree>
    <p:extLst>
      <p:ext uri="{BB962C8B-B14F-4D97-AF65-F5344CB8AC3E}">
        <p14:creationId xmlns:p14="http://schemas.microsoft.com/office/powerpoint/2010/main" val="8816404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Congestion Notification</a:t>
            </a:r>
          </a:p>
        </p:txBody>
      </p:sp>
      <p:sp>
        <p:nvSpPr>
          <p:cNvPr id="5" name="Text Placeholder 4"/>
          <p:cNvSpPr>
            <a:spLocks noGrp="1"/>
          </p:cNvSpPr>
          <p:nvPr>
            <p:ph type="body" idx="1"/>
          </p:nvPr>
        </p:nvSpPr>
        <p:spPr>
          <a:xfrm>
            <a:off x="606535" y="5376893"/>
            <a:ext cx="8229600" cy="1018367"/>
          </a:xfrm>
        </p:spPr>
        <p:txBody>
          <a:bodyPr/>
          <a:lstStyle/>
          <a:p>
            <a:pPr algn="ctr"/>
            <a:r>
              <a:rPr lang="fr-FR" altLang="en-US" dirty="0"/>
              <a:t>Explicit congestion notification</a:t>
            </a:r>
            <a:endParaRPr lang="en-US" altLang="en-US" dirty="0"/>
          </a:p>
        </p:txBody>
      </p:sp>
      <p:pic>
        <p:nvPicPr>
          <p:cNvPr id="4" name="Picture Placeholder 3" descr="Short Description:&#10;An illustration shows the explicit congestion notification.&#10;&#10;Long Description:&#10;Two hosts are connected to each other through three routers. The host to the left sends data packets to the host to the right. From left to right, the first router has 1 packet, second router labeled as congested router has one marked and three unmarked packets, and the third router has one marked packet. The second host sends the congestion signal to the first host.&#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74916" y="1560813"/>
            <a:ext cx="7794167" cy="1612372"/>
          </a:xfrm>
        </p:spPr>
      </p:pic>
      <p:sp>
        <p:nvSpPr>
          <p:cNvPr id="6" name="TextBox 5">
            <a:extLst>
              <a:ext uri="{FF2B5EF4-FFF2-40B4-BE49-F238E27FC236}">
                <a16:creationId xmlns:a16="http://schemas.microsoft.com/office/drawing/2014/main" id="{6AB068D1-2965-0745-CD6D-A8B115DD3543}"/>
              </a:ext>
            </a:extLst>
          </p:cNvPr>
          <p:cNvSpPr txBox="1"/>
          <p:nvPr/>
        </p:nvSpPr>
        <p:spPr>
          <a:xfrm>
            <a:off x="674916" y="3499107"/>
            <a:ext cx="7930927" cy="2246769"/>
          </a:xfrm>
          <a:prstGeom prst="rect">
            <a:avLst/>
          </a:prstGeom>
          <a:noFill/>
        </p:spPr>
        <p:txBody>
          <a:bodyPr wrap="square">
            <a:spAutoFit/>
          </a:bodyPr>
          <a:lstStyle/>
          <a:p>
            <a:pPr algn="just"/>
            <a:r>
              <a:rPr lang="en-US" sz="2000" dirty="0"/>
              <a:t>Instead of generating additional packets to warn of congestion, a router can </a:t>
            </a:r>
            <a:r>
              <a:rPr lang="en-US" sz="2000" b="1" dirty="0"/>
              <a:t>tag</a:t>
            </a:r>
            <a:r>
              <a:rPr lang="en-US" sz="2000" dirty="0"/>
              <a:t> any packet it forwards (by setting </a:t>
            </a:r>
            <a:r>
              <a:rPr lang="en-US" sz="2000" b="1" dirty="0"/>
              <a:t>a bit in the packet’s header</a:t>
            </a:r>
            <a:r>
              <a:rPr lang="en-US" sz="2000" dirty="0"/>
              <a:t>) to signal that it is experiencing congestion. When the network delivers the packet, the </a:t>
            </a:r>
            <a:r>
              <a:rPr lang="en-US" sz="2000" b="1" dirty="0"/>
              <a:t>destination</a:t>
            </a:r>
            <a:r>
              <a:rPr lang="en-US" sz="2000" dirty="0"/>
              <a:t> can note that there is congestion and inform the sender when it sends a </a:t>
            </a:r>
            <a:r>
              <a:rPr lang="en-US" sz="2000" b="1" dirty="0"/>
              <a:t>reply</a:t>
            </a:r>
            <a:r>
              <a:rPr lang="en-US" sz="2000" dirty="0"/>
              <a:t> packet. The sender can then throttle its transmissions. This design is called </a:t>
            </a:r>
            <a:r>
              <a:rPr lang="en-US" sz="2000" b="1" dirty="0"/>
              <a:t>ECN</a:t>
            </a:r>
            <a:r>
              <a:rPr lang="en-US" sz="2000" dirty="0"/>
              <a:t> (</a:t>
            </a:r>
            <a:r>
              <a:rPr lang="en-US" sz="2000" b="1" dirty="0"/>
              <a:t>Explicit Congestion Notification</a:t>
            </a:r>
            <a:r>
              <a:rPr lang="en-US" sz="2000" dirty="0"/>
              <a:t>)</a:t>
            </a:r>
          </a:p>
        </p:txBody>
      </p:sp>
    </p:spTree>
    <p:extLst>
      <p:ext uri="{BB962C8B-B14F-4D97-AF65-F5344CB8AC3E}">
        <p14:creationId xmlns:p14="http://schemas.microsoft.com/office/powerpoint/2010/main" val="20623732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Hop-by-Hop Backpressure</a:t>
            </a:r>
          </a:p>
        </p:txBody>
      </p:sp>
      <p:sp>
        <p:nvSpPr>
          <p:cNvPr id="5" name="Text Placeholder 4"/>
          <p:cNvSpPr>
            <a:spLocks noGrp="1"/>
          </p:cNvSpPr>
          <p:nvPr>
            <p:ph type="body" idx="1"/>
          </p:nvPr>
        </p:nvSpPr>
        <p:spPr>
          <a:xfrm>
            <a:off x="457200" y="5857719"/>
            <a:ext cx="8229600" cy="639209"/>
          </a:xfrm>
        </p:spPr>
        <p:txBody>
          <a:bodyPr/>
          <a:lstStyle/>
          <a:p>
            <a:r>
              <a:rPr lang="en-US" altLang="en-US" dirty="0"/>
              <a:t>(a) A choke packet that affects only the source. (b) A choke packet that affects each hop it passes through.</a:t>
            </a:r>
          </a:p>
        </p:txBody>
      </p:sp>
      <p:pic>
        <p:nvPicPr>
          <p:cNvPr id="4" name="Picture Placeholder 3" descr="Short Description: &#10;A two part illustration depicts a choke packet that affects only the source and a choke packet that affects each hop it passes through.&#10;&#10;Long Description: &#10;The first part shows seven cases of flow in a network consisting of six routers on six vertices of a hexagon. The routers are labeled, A through E. The first case shows packet pass through communication line A E, E F, and F D with a heavy flow. The second case shows a chock packet along line F D. The third case shows the choke packet along line E F. The fourth case shows a choke packet along line A E. The fifth case shows a reduced flow in line A E. The sixth case shows a reduced flow in A E and E F. The flow in F D is still at maximum rate. The seventh case shows a reduced flow in all the three lines. The second part shows the same network with five different cases. The first case shows packet pass through communication line A E, E F, and F D with a heavy flow. The second case shows a chock packet along line F D. The third case shows the choke packet along line E F and the flow along F D is reduced. The fourth case shows a choke packet along line A E and the flow along E F and F D is reduced. The fifth case shows a reduced flow in all the three lines.  &#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5298156" y="1355698"/>
            <a:ext cx="3014002" cy="4566350"/>
          </a:xfrm>
        </p:spPr>
      </p:pic>
      <p:sp>
        <p:nvSpPr>
          <p:cNvPr id="6" name="TextBox 5">
            <a:extLst>
              <a:ext uri="{FF2B5EF4-FFF2-40B4-BE49-F238E27FC236}">
                <a16:creationId xmlns:a16="http://schemas.microsoft.com/office/drawing/2014/main" id="{93D63AC4-1C5A-AEBF-8B85-B29D0730F018}"/>
              </a:ext>
            </a:extLst>
          </p:cNvPr>
          <p:cNvSpPr txBox="1"/>
          <p:nvPr/>
        </p:nvSpPr>
        <p:spPr>
          <a:xfrm>
            <a:off x="489365" y="1513350"/>
            <a:ext cx="4572000" cy="4062651"/>
          </a:xfrm>
          <a:prstGeom prst="rect">
            <a:avLst/>
          </a:prstGeom>
          <a:noFill/>
        </p:spPr>
        <p:txBody>
          <a:bodyPr wrap="square">
            <a:spAutoFit/>
          </a:bodyPr>
          <a:lstStyle/>
          <a:p>
            <a:pPr algn="just"/>
            <a:r>
              <a:rPr lang="en-US" sz="1800" dirty="0"/>
              <a:t>An </a:t>
            </a:r>
            <a:r>
              <a:rPr lang="en-US" sz="1800" b="1" dirty="0"/>
              <a:t>alternative</a:t>
            </a:r>
            <a:r>
              <a:rPr lang="en-US" sz="1800" dirty="0"/>
              <a:t> approach is to have the choke packet </a:t>
            </a:r>
            <a:r>
              <a:rPr lang="en-US" sz="1800" b="1" dirty="0"/>
              <a:t>take effect at every hop </a:t>
            </a:r>
            <a:r>
              <a:rPr lang="en-US" sz="1800" dirty="0"/>
              <a:t>it passes through, as shown in the sequence of </a:t>
            </a:r>
            <a:r>
              <a:rPr lang="en-US" sz="1800" b="1" dirty="0"/>
              <a:t>(b)</a:t>
            </a:r>
            <a:r>
              <a:rPr lang="en-US" sz="1800" dirty="0"/>
              <a:t>. Here, as soon as the choke packet reaches </a:t>
            </a:r>
            <a:r>
              <a:rPr lang="en-US" sz="1800" i="1" dirty="0"/>
              <a:t>F</a:t>
            </a:r>
            <a:r>
              <a:rPr lang="en-US" sz="1800" dirty="0"/>
              <a:t>, </a:t>
            </a:r>
            <a:r>
              <a:rPr lang="en-US" sz="1800" i="1" dirty="0"/>
              <a:t>F</a:t>
            </a:r>
            <a:r>
              <a:rPr lang="en-US" sz="1800" dirty="0"/>
              <a:t> is required to reduce the flow to </a:t>
            </a:r>
            <a:r>
              <a:rPr lang="en-US" sz="1800" i="1" dirty="0"/>
              <a:t>D</a:t>
            </a:r>
            <a:r>
              <a:rPr lang="en-US" sz="1800" dirty="0"/>
              <a:t>. Doing so will require </a:t>
            </a:r>
            <a:r>
              <a:rPr lang="en-US" sz="1800" i="1" dirty="0"/>
              <a:t>F</a:t>
            </a:r>
            <a:r>
              <a:rPr lang="en-US" sz="1800" dirty="0"/>
              <a:t> to devote more buffers to the connection, since the source is still sending away at full blast, but it gives </a:t>
            </a:r>
            <a:r>
              <a:rPr lang="en-US" sz="1800" i="1" dirty="0"/>
              <a:t>D</a:t>
            </a:r>
            <a:r>
              <a:rPr lang="en-US" sz="1800" dirty="0"/>
              <a:t> immediate relief.</a:t>
            </a:r>
          </a:p>
          <a:p>
            <a:pPr algn="just"/>
            <a:endParaRPr lang="en-US" sz="1800" dirty="0"/>
          </a:p>
          <a:p>
            <a:pPr algn="just"/>
            <a:r>
              <a:rPr lang="en-US" sz="1800" dirty="0"/>
              <a:t>The net effect of this hop-by-hop scheme is to provide </a:t>
            </a:r>
            <a:r>
              <a:rPr lang="en-US" sz="1800" b="1" dirty="0"/>
              <a:t>quick relief </a:t>
            </a:r>
            <a:r>
              <a:rPr lang="en-US" sz="1800" dirty="0"/>
              <a:t>at the point of congestion, at the price of using up more </a:t>
            </a:r>
            <a:r>
              <a:rPr lang="en-US" sz="1800" b="1" dirty="0"/>
              <a:t>buffers</a:t>
            </a:r>
            <a:r>
              <a:rPr lang="en-US" sz="1800" dirty="0"/>
              <a:t> upstream</a:t>
            </a:r>
            <a:r>
              <a:rPr lang="en-US" sz="2400" dirty="0"/>
              <a:t>.</a:t>
            </a:r>
            <a:endParaRPr lang="en-US" sz="1800" dirty="0"/>
          </a:p>
        </p:txBody>
      </p:sp>
    </p:spTree>
    <p:extLst>
      <p:ext uri="{BB962C8B-B14F-4D97-AF65-F5344CB8AC3E}">
        <p14:creationId xmlns:p14="http://schemas.microsoft.com/office/powerpoint/2010/main" val="26152274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for you</a:t>
            </a:r>
          </a:p>
        </p:txBody>
      </p:sp>
      <p:sp>
        <p:nvSpPr>
          <p:cNvPr id="3" name="Text Placeholder 2"/>
          <p:cNvSpPr>
            <a:spLocks noGrp="1"/>
          </p:cNvSpPr>
          <p:nvPr>
            <p:ph type="body" idx="1"/>
          </p:nvPr>
        </p:nvSpPr>
        <p:spPr>
          <a:xfrm>
            <a:off x="415845" y="1312651"/>
            <a:ext cx="8229600" cy="5023820"/>
          </a:xfrm>
        </p:spPr>
        <p:txBody>
          <a:bodyPr/>
          <a:lstStyle/>
          <a:p>
            <a:r>
              <a:rPr lang="en-US" sz="2400" dirty="0"/>
              <a:t>What is the </a:t>
            </a:r>
            <a:r>
              <a:rPr lang="en-US" dirty="0"/>
              <a:t>difference among </a:t>
            </a:r>
            <a:r>
              <a:rPr lang="en-US" sz="2400" dirty="0"/>
              <a:t>Traffic Management, Congestion control and Flow Control?</a:t>
            </a:r>
          </a:p>
          <a:p>
            <a:r>
              <a:rPr lang="en-US" dirty="0"/>
              <a:t>What is congestion?</a:t>
            </a:r>
          </a:p>
          <a:p>
            <a:r>
              <a:rPr lang="en-US" dirty="0"/>
              <a:t>What is Traffic aware routing? Disadvantage?</a:t>
            </a:r>
          </a:p>
          <a:p>
            <a:r>
              <a:rPr lang="en-US" dirty="0"/>
              <a:t>How admission control works?</a:t>
            </a:r>
          </a:p>
          <a:p>
            <a:r>
              <a:rPr lang="en-US" dirty="0"/>
              <a:t>What is load shedding? Which packets to drop?</a:t>
            </a:r>
          </a:p>
          <a:p>
            <a:r>
              <a:rPr lang="en-US" dirty="0"/>
              <a:t>How traffic shaping works?</a:t>
            </a:r>
          </a:p>
          <a:p>
            <a:r>
              <a:rPr lang="en-US" dirty="0"/>
              <a:t>What is explicit congestion notification?</a:t>
            </a:r>
          </a:p>
          <a:p>
            <a:r>
              <a:rPr lang="en-US" dirty="0"/>
              <a:t>How hop-by-hop backpressure works?</a:t>
            </a:r>
            <a:br>
              <a:rPr lang="en-US" dirty="0"/>
            </a:br>
            <a:br>
              <a:rPr lang="en-US" dirty="0"/>
            </a:br>
            <a:br>
              <a:rPr lang="en-US" dirty="0"/>
            </a:br>
            <a:br>
              <a:rPr lang="en-US" dirty="0"/>
            </a:br>
            <a:br>
              <a:rPr lang="en-US" dirty="0"/>
            </a:br>
            <a:endParaRPr lang="en-US" dirty="0"/>
          </a:p>
        </p:txBody>
      </p:sp>
    </p:spTree>
    <p:extLst>
      <p:ext uri="{BB962C8B-B14F-4D97-AF65-F5344CB8AC3E}">
        <p14:creationId xmlns:p14="http://schemas.microsoft.com/office/powerpoint/2010/main" val="16671430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Quality of Service and Application </a:t>
            </a:r>
            <a:r>
              <a:rPr lang="en-US" dirty="0" err="1"/>
              <a:t>QoE</a:t>
            </a:r>
            <a:endParaRPr lang="en-US" dirty="0"/>
          </a:p>
        </p:txBody>
      </p:sp>
      <p:sp>
        <p:nvSpPr>
          <p:cNvPr id="3" name="Text Placeholder 2"/>
          <p:cNvSpPr>
            <a:spLocks noGrp="1"/>
          </p:cNvSpPr>
          <p:nvPr>
            <p:ph type="body" idx="1"/>
          </p:nvPr>
        </p:nvSpPr>
        <p:spPr/>
        <p:txBody>
          <a:bodyPr/>
          <a:lstStyle/>
          <a:p>
            <a:r>
              <a:rPr lang="en-US" dirty="0"/>
              <a:t>A stream of packets from a source to a destination is called a </a:t>
            </a:r>
            <a:r>
              <a:rPr lang="en-US" b="1" dirty="0"/>
              <a:t>flow.</a:t>
            </a:r>
          </a:p>
          <a:p>
            <a:r>
              <a:rPr lang="en-US" dirty="0"/>
              <a:t>The needs of each flow can be characterized by four primary parameters: </a:t>
            </a:r>
            <a:r>
              <a:rPr lang="en-US" b="1" dirty="0"/>
              <a:t>bandwidth, delay, jitter, and loss</a:t>
            </a:r>
            <a:r>
              <a:rPr lang="en-US" dirty="0"/>
              <a:t>.</a:t>
            </a:r>
          </a:p>
          <a:p>
            <a:r>
              <a:rPr lang="en-US" dirty="0"/>
              <a:t> Together, these </a:t>
            </a:r>
            <a:r>
              <a:rPr lang="en-US" b="1" dirty="0"/>
              <a:t>four</a:t>
            </a:r>
            <a:r>
              <a:rPr lang="en-US" dirty="0"/>
              <a:t> determine the </a:t>
            </a:r>
            <a:r>
              <a:rPr lang="en-US" b="1" dirty="0"/>
              <a:t>QoS</a:t>
            </a:r>
            <a:r>
              <a:rPr lang="en-US" dirty="0"/>
              <a:t> (</a:t>
            </a:r>
            <a:r>
              <a:rPr lang="en-US" b="1" dirty="0"/>
              <a:t>Quality of Service</a:t>
            </a:r>
            <a:r>
              <a:rPr lang="en-US" dirty="0"/>
              <a:t>) the flow requires.</a:t>
            </a:r>
            <a:br>
              <a:rPr lang="en-US" dirty="0"/>
            </a:br>
            <a:br>
              <a:rPr lang="en-US" dirty="0"/>
            </a:br>
            <a:br>
              <a:rPr lang="en-US" dirty="0"/>
            </a:br>
            <a:br>
              <a:rPr lang="en-US" dirty="0"/>
            </a:br>
            <a:br>
              <a:rPr lang="en-US" dirty="0"/>
            </a:br>
            <a:endParaRPr lang="en-US" dirty="0"/>
          </a:p>
        </p:txBody>
      </p:sp>
    </p:spTree>
    <p:extLst>
      <p:ext uri="{BB962C8B-B14F-4D97-AF65-F5344CB8AC3E}">
        <p14:creationId xmlns:p14="http://schemas.microsoft.com/office/powerpoint/2010/main" val="30079120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QoS Requirements</a:t>
            </a:r>
          </a:p>
        </p:txBody>
      </p:sp>
      <p:sp>
        <p:nvSpPr>
          <p:cNvPr id="5" name="Text Placeholder 4"/>
          <p:cNvSpPr>
            <a:spLocks noGrp="1"/>
          </p:cNvSpPr>
          <p:nvPr>
            <p:ph type="body" idx="1"/>
          </p:nvPr>
        </p:nvSpPr>
        <p:spPr/>
        <p:txBody>
          <a:bodyPr/>
          <a:lstStyle/>
          <a:p>
            <a:pPr algn="ctr"/>
            <a:r>
              <a:rPr lang="en-US" altLang="en-US" dirty="0"/>
              <a:t>Stringency of applications’ quality-of-service requirements</a:t>
            </a:r>
          </a:p>
        </p:txBody>
      </p:sp>
      <p:pic>
        <p:nvPicPr>
          <p:cNvPr id="8" name="Picture 7">
            <a:extLst>
              <a:ext uri="{FF2B5EF4-FFF2-40B4-BE49-F238E27FC236}">
                <a16:creationId xmlns:a16="http://schemas.microsoft.com/office/drawing/2014/main" id="{44FA7AA1-9ED4-F345-8BCD-D3F8A9AE607A}"/>
              </a:ext>
            </a:extLst>
          </p:cNvPr>
          <p:cNvPicPr>
            <a:picLocks noChangeAspect="1"/>
          </p:cNvPicPr>
          <p:nvPr/>
        </p:nvPicPr>
        <p:blipFill>
          <a:blip r:embed="rId3"/>
          <a:stretch>
            <a:fillRect/>
          </a:stretch>
        </p:blipFill>
        <p:spPr>
          <a:xfrm>
            <a:off x="727364" y="1655606"/>
            <a:ext cx="7689272" cy="3546788"/>
          </a:xfrm>
          <a:prstGeom prst="rect">
            <a:avLst/>
          </a:prstGeom>
        </p:spPr>
      </p:pic>
    </p:spTree>
    <p:extLst>
      <p:ext uri="{BB962C8B-B14F-4D97-AF65-F5344CB8AC3E}">
        <p14:creationId xmlns:p14="http://schemas.microsoft.com/office/powerpoint/2010/main" val="41791252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Overprovisioning</a:t>
            </a:r>
          </a:p>
        </p:txBody>
      </p:sp>
      <p:sp>
        <p:nvSpPr>
          <p:cNvPr id="3" name="Text Placeholder 2"/>
          <p:cNvSpPr>
            <a:spLocks noGrp="1"/>
          </p:cNvSpPr>
          <p:nvPr>
            <p:ph type="body" idx="1"/>
          </p:nvPr>
        </p:nvSpPr>
        <p:spPr/>
        <p:txBody>
          <a:bodyPr/>
          <a:lstStyle/>
          <a:p>
            <a:r>
              <a:rPr lang="en-US" dirty="0"/>
              <a:t>Helps to provide good quality of service</a:t>
            </a:r>
          </a:p>
          <a:p>
            <a:pPr lvl="1"/>
            <a:r>
              <a:rPr lang="en-US" dirty="0"/>
              <a:t>Ensure the network has the capacity for all traffic</a:t>
            </a:r>
          </a:p>
          <a:p>
            <a:pPr lvl="1"/>
            <a:r>
              <a:rPr lang="en-US" dirty="0"/>
              <a:t>Expensive solution</a:t>
            </a:r>
          </a:p>
          <a:p>
            <a:r>
              <a:rPr lang="en-US" dirty="0"/>
              <a:t>Network issues to address for quality of service</a:t>
            </a:r>
          </a:p>
          <a:p>
            <a:pPr lvl="1"/>
            <a:r>
              <a:rPr lang="en-US" dirty="0"/>
              <a:t>Addressing applications needs</a:t>
            </a:r>
          </a:p>
          <a:p>
            <a:pPr lvl="1"/>
            <a:r>
              <a:rPr lang="en-US" dirty="0"/>
              <a:t>Regulating traffic entering the network</a:t>
            </a:r>
          </a:p>
          <a:p>
            <a:pPr lvl="1"/>
            <a:r>
              <a:rPr lang="en-US" dirty="0"/>
              <a:t>Reserving resources at routers to guarantee performance</a:t>
            </a:r>
          </a:p>
          <a:p>
            <a:pPr lvl="1"/>
            <a:r>
              <a:rPr lang="en-US" dirty="0"/>
              <a:t>Safely accepting more traffic</a:t>
            </a:r>
          </a:p>
        </p:txBody>
      </p:sp>
    </p:spTree>
    <p:extLst>
      <p:ext uri="{BB962C8B-B14F-4D97-AF65-F5344CB8AC3E}">
        <p14:creationId xmlns:p14="http://schemas.microsoft.com/office/powerpoint/2010/main" val="2809993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Services Provided to the Transport Layer</a:t>
            </a:r>
          </a:p>
        </p:txBody>
      </p:sp>
      <p:sp>
        <p:nvSpPr>
          <p:cNvPr id="3" name="Text Placeholder 2"/>
          <p:cNvSpPr>
            <a:spLocks noGrp="1"/>
          </p:cNvSpPr>
          <p:nvPr>
            <p:ph type="body" idx="1"/>
          </p:nvPr>
        </p:nvSpPr>
        <p:spPr/>
        <p:txBody>
          <a:bodyPr/>
          <a:lstStyle/>
          <a:p>
            <a:r>
              <a:rPr lang="en-US" dirty="0"/>
              <a:t>Services independent of router technology</a:t>
            </a:r>
          </a:p>
          <a:p>
            <a:r>
              <a:rPr lang="en-US" dirty="0"/>
              <a:t>Transport layer shielded from number, type, topology of routers</a:t>
            </a:r>
          </a:p>
          <a:p>
            <a:r>
              <a:rPr lang="en-US" dirty="0"/>
              <a:t>Network addresses available to transport layer use uniform numbering plan</a:t>
            </a:r>
          </a:p>
          <a:p>
            <a:pPr lvl="1"/>
            <a:r>
              <a:rPr lang="en-US" dirty="0"/>
              <a:t>Even across LANs and WANs</a:t>
            </a:r>
          </a:p>
        </p:txBody>
      </p:sp>
    </p:spTree>
    <p:extLst>
      <p:ext uri="{BB962C8B-B14F-4D97-AF65-F5344CB8AC3E}">
        <p14:creationId xmlns:p14="http://schemas.microsoft.com/office/powerpoint/2010/main" val="20978236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Packet Scheduling</a:t>
            </a:r>
          </a:p>
        </p:txBody>
      </p:sp>
      <p:sp>
        <p:nvSpPr>
          <p:cNvPr id="3" name="Text Placeholder 2"/>
          <p:cNvSpPr>
            <a:spLocks noGrp="1"/>
          </p:cNvSpPr>
          <p:nvPr>
            <p:ph type="body" idx="1"/>
          </p:nvPr>
        </p:nvSpPr>
        <p:spPr>
          <a:xfrm>
            <a:off x="457200" y="1312650"/>
            <a:ext cx="7924034" cy="4945706"/>
          </a:xfrm>
        </p:spPr>
        <p:txBody>
          <a:bodyPr/>
          <a:lstStyle/>
          <a:p>
            <a:pPr algn="just"/>
            <a:r>
              <a:rPr lang="en-US" sz="2000" dirty="0"/>
              <a:t>Algorithms that allocate router resources among the packets of a flow and between competing flows are called </a:t>
            </a:r>
            <a:r>
              <a:rPr lang="en-US" sz="2000" b="1" dirty="0"/>
              <a:t>packet scheduling algorithms</a:t>
            </a:r>
            <a:r>
              <a:rPr lang="en-US" sz="2000" dirty="0"/>
              <a:t>. </a:t>
            </a:r>
          </a:p>
          <a:p>
            <a:r>
              <a:rPr lang="en-US" dirty="0"/>
              <a:t>Router resources reserved for different flows</a:t>
            </a:r>
          </a:p>
          <a:p>
            <a:pPr lvl="1"/>
            <a:r>
              <a:rPr lang="en-US" dirty="0"/>
              <a:t>Bandwidth</a:t>
            </a:r>
          </a:p>
          <a:p>
            <a:pPr lvl="1"/>
            <a:r>
              <a:rPr lang="en-US" dirty="0"/>
              <a:t>Buffer space</a:t>
            </a:r>
          </a:p>
          <a:p>
            <a:pPr lvl="1"/>
            <a:r>
              <a:rPr lang="en-US" dirty="0"/>
              <a:t>CPU cycles</a:t>
            </a:r>
          </a:p>
          <a:p>
            <a:r>
              <a:rPr lang="en-US" dirty="0"/>
              <a:t>Algorithms</a:t>
            </a:r>
          </a:p>
          <a:p>
            <a:pPr lvl="1"/>
            <a:r>
              <a:rPr lang="en-US" dirty="0"/>
              <a:t>First-In First-Out (FIFO) scheduling</a:t>
            </a:r>
          </a:p>
          <a:p>
            <a:pPr lvl="1"/>
            <a:r>
              <a:rPr lang="en-US" dirty="0"/>
              <a:t>Fair queueing</a:t>
            </a:r>
          </a:p>
          <a:p>
            <a:pPr lvl="1"/>
            <a:r>
              <a:rPr lang="en-US" dirty="0"/>
              <a:t>Weighted fair queueing</a:t>
            </a:r>
          </a:p>
        </p:txBody>
      </p:sp>
    </p:spTree>
    <p:extLst>
      <p:ext uri="{BB962C8B-B14F-4D97-AF65-F5344CB8AC3E}">
        <p14:creationId xmlns:p14="http://schemas.microsoft.com/office/powerpoint/2010/main" val="18343315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First-In First-Out (FIFO) scheduling</a:t>
            </a:r>
          </a:p>
        </p:txBody>
      </p:sp>
      <p:sp>
        <p:nvSpPr>
          <p:cNvPr id="6" name="Picture Placeholder 5">
            <a:extLst>
              <a:ext uri="{FF2B5EF4-FFF2-40B4-BE49-F238E27FC236}">
                <a16:creationId xmlns:a16="http://schemas.microsoft.com/office/drawing/2014/main" id="{760BFF97-22B9-1D42-18A2-9FF315736A8A}"/>
              </a:ext>
            </a:extLst>
          </p:cNvPr>
          <p:cNvSpPr>
            <a:spLocks noGrp="1"/>
          </p:cNvSpPr>
          <p:nvPr>
            <p:ph type="pic" sz="quarter" idx="13"/>
          </p:nvPr>
        </p:nvSpPr>
        <p:spPr>
          <a:xfrm>
            <a:off x="457200" y="1512888"/>
            <a:ext cx="8232775" cy="4410035"/>
          </a:xfrm>
        </p:spPr>
        <p:txBody>
          <a:bodyPr/>
          <a:lstStyle/>
          <a:p>
            <a:pPr algn="just"/>
            <a:r>
              <a:rPr lang="en-US" sz="2000" dirty="0"/>
              <a:t>Each router buffers packets in a queue for each output line until they can be sent.</a:t>
            </a:r>
          </a:p>
          <a:p>
            <a:pPr algn="just"/>
            <a:r>
              <a:rPr lang="en-US" sz="2000" dirty="0"/>
              <a:t> They are sent in the same order that they arrived. </a:t>
            </a:r>
          </a:p>
          <a:p>
            <a:pPr algn="just"/>
            <a:r>
              <a:rPr lang="en-US" sz="2000" dirty="0"/>
              <a:t>This algorithm is known as </a:t>
            </a:r>
            <a:r>
              <a:rPr lang="en-US" sz="2000" b="1" dirty="0"/>
              <a:t>FIFO</a:t>
            </a:r>
            <a:r>
              <a:rPr lang="en-US" sz="2000" dirty="0"/>
              <a:t> (</a:t>
            </a:r>
            <a:r>
              <a:rPr lang="en-US" sz="2000" b="1" dirty="0"/>
              <a:t>First-In First-Out</a:t>
            </a:r>
            <a:r>
              <a:rPr lang="en-US" sz="2000" dirty="0"/>
              <a:t>), or equivalently </a:t>
            </a:r>
            <a:r>
              <a:rPr lang="en-US" sz="2000" b="1" dirty="0"/>
              <a:t>FCFS</a:t>
            </a:r>
            <a:r>
              <a:rPr lang="en-US" sz="2000" dirty="0"/>
              <a:t> (</a:t>
            </a:r>
            <a:r>
              <a:rPr lang="en-US" sz="2000" b="1" dirty="0"/>
              <a:t>First-Come First-Served</a:t>
            </a:r>
            <a:r>
              <a:rPr lang="en-US" sz="2000" dirty="0"/>
              <a:t>).</a:t>
            </a:r>
          </a:p>
          <a:p>
            <a:pPr algn="just"/>
            <a:r>
              <a:rPr lang="en-US" sz="2000" b="1" dirty="0"/>
              <a:t>Disadvantage</a:t>
            </a:r>
            <a:r>
              <a:rPr lang="en-US" sz="2000" dirty="0"/>
              <a:t>: Processing packets in the order of their arrival means that the aggressive sender can hog most of the capacity of the routers its packets traverse, starving the other flows and reducing their quality of service.</a:t>
            </a:r>
          </a:p>
        </p:txBody>
      </p:sp>
    </p:spTree>
    <p:extLst>
      <p:ext uri="{BB962C8B-B14F-4D97-AF65-F5344CB8AC3E}">
        <p14:creationId xmlns:p14="http://schemas.microsoft.com/office/powerpoint/2010/main" val="40737441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220" y="228601"/>
            <a:ext cx="7974579" cy="813524"/>
          </a:xfrm>
        </p:spPr>
        <p:txBody>
          <a:bodyPr/>
          <a:lstStyle/>
          <a:p>
            <a:r>
              <a:rPr lang="en-US" dirty="0"/>
              <a:t>Fair Queueing </a:t>
            </a:r>
          </a:p>
        </p:txBody>
      </p:sp>
      <p:pic>
        <p:nvPicPr>
          <p:cNvPr id="4" name="Picture Placeholder 3" descr="Short Description: &#10;An illustration depicts Round robin fair queueing.&#10;&#10;Long Description: &#10;The illustration shows three input queues labeled, 1, 2 and 3 on the left, a curved arrow labeled, round robin service in the middle, and a single output line on the right. The packets in the output line are labeled, 1, 2, 3, 1, 2, 3 from the right to the left.&#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768993" y="1223939"/>
            <a:ext cx="7247606" cy="1891494"/>
          </a:xfrm>
        </p:spPr>
      </p:pic>
      <p:sp>
        <p:nvSpPr>
          <p:cNvPr id="6" name="TextBox 5">
            <a:extLst>
              <a:ext uri="{FF2B5EF4-FFF2-40B4-BE49-F238E27FC236}">
                <a16:creationId xmlns:a16="http://schemas.microsoft.com/office/drawing/2014/main" id="{EA96BFB8-5A03-BA24-0FF7-19312E7E1BCD}"/>
              </a:ext>
            </a:extLst>
          </p:cNvPr>
          <p:cNvSpPr txBox="1"/>
          <p:nvPr/>
        </p:nvSpPr>
        <p:spPr>
          <a:xfrm>
            <a:off x="595049" y="3226821"/>
            <a:ext cx="8091751" cy="2893100"/>
          </a:xfrm>
          <a:prstGeom prst="rect">
            <a:avLst/>
          </a:prstGeom>
          <a:noFill/>
        </p:spPr>
        <p:txBody>
          <a:bodyPr wrap="square">
            <a:spAutoFit/>
          </a:bodyPr>
          <a:lstStyle/>
          <a:p>
            <a:pPr marL="342900" indent="-342900" algn="just">
              <a:spcAft>
                <a:spcPts val="600"/>
              </a:spcAft>
              <a:buFont typeface="Arial" panose="020B0604020202020204" pitchFamily="34" charset="0"/>
              <a:buChar char="•"/>
            </a:pPr>
            <a:r>
              <a:rPr lang="en-US" sz="1800" dirty="0"/>
              <a:t>The essence of this algorithm is that </a:t>
            </a:r>
            <a:r>
              <a:rPr lang="en-US" sz="1800" b="1" dirty="0"/>
              <a:t>routers</a:t>
            </a:r>
            <a:r>
              <a:rPr lang="en-US" sz="1800" dirty="0"/>
              <a:t> have </a:t>
            </a:r>
            <a:r>
              <a:rPr lang="en-US" sz="1800" b="1" dirty="0"/>
              <a:t>separate</a:t>
            </a:r>
            <a:r>
              <a:rPr lang="en-US" sz="1800" dirty="0"/>
              <a:t> </a:t>
            </a:r>
            <a:r>
              <a:rPr lang="en-US" sz="1800" b="1" dirty="0"/>
              <a:t>queues</a:t>
            </a:r>
            <a:r>
              <a:rPr lang="en-US" sz="1800" dirty="0"/>
              <a:t>, one for </a:t>
            </a:r>
            <a:r>
              <a:rPr lang="en-US" sz="1800" b="1" dirty="0"/>
              <a:t>each</a:t>
            </a:r>
            <a:r>
              <a:rPr lang="en-US" sz="1800" dirty="0"/>
              <a:t> </a:t>
            </a:r>
            <a:r>
              <a:rPr lang="en-US" sz="1800" b="1" dirty="0"/>
              <a:t>flow</a:t>
            </a:r>
            <a:r>
              <a:rPr lang="en-US" sz="1800" dirty="0"/>
              <a:t> for a given output line. </a:t>
            </a:r>
          </a:p>
          <a:p>
            <a:pPr marL="342900" indent="-342900" algn="just">
              <a:spcAft>
                <a:spcPts val="600"/>
              </a:spcAft>
              <a:buFont typeface="Arial" panose="020B0604020202020204" pitchFamily="34" charset="0"/>
              <a:buChar char="•"/>
            </a:pPr>
            <a:r>
              <a:rPr lang="en-US" sz="1800" dirty="0"/>
              <a:t>When the line becomes idle, the router scans the queues </a:t>
            </a:r>
            <a:r>
              <a:rPr lang="en-US" sz="1800" b="1" dirty="0"/>
              <a:t>round robin</a:t>
            </a:r>
            <a:r>
              <a:rPr lang="en-US" sz="1800" dirty="0"/>
              <a:t>. </a:t>
            </a:r>
          </a:p>
          <a:p>
            <a:pPr marL="342900" indent="-342900" algn="just">
              <a:spcAft>
                <a:spcPts val="600"/>
              </a:spcAft>
              <a:buFont typeface="Arial" panose="020B0604020202020204" pitchFamily="34" charset="0"/>
              <a:buChar char="•"/>
            </a:pPr>
            <a:r>
              <a:rPr lang="en-US" sz="1800" dirty="0"/>
              <a:t>In this way, with </a:t>
            </a:r>
            <a:r>
              <a:rPr lang="en-US" sz="1800" i="1" dirty="0"/>
              <a:t>n</a:t>
            </a:r>
            <a:r>
              <a:rPr lang="en-US" sz="1800" dirty="0"/>
              <a:t> hosts competing for the output line, each host gets to send one out of every </a:t>
            </a:r>
            <a:r>
              <a:rPr lang="en-US" sz="1800" i="1" dirty="0"/>
              <a:t>n</a:t>
            </a:r>
            <a:r>
              <a:rPr lang="en-US" sz="1800" dirty="0"/>
              <a:t> packets. </a:t>
            </a:r>
          </a:p>
          <a:p>
            <a:pPr marL="342900" indent="-342900" algn="just">
              <a:spcAft>
                <a:spcPts val="600"/>
              </a:spcAft>
              <a:buFont typeface="Arial" panose="020B0604020202020204" pitchFamily="34" charset="0"/>
              <a:buChar char="•"/>
            </a:pPr>
            <a:r>
              <a:rPr lang="en-US" sz="1800" dirty="0"/>
              <a:t>It is </a:t>
            </a:r>
            <a:r>
              <a:rPr lang="en-US" sz="1800" b="1" dirty="0"/>
              <a:t>fair</a:t>
            </a:r>
            <a:r>
              <a:rPr lang="en-US" sz="1800" dirty="0"/>
              <a:t> in the sense that all flows get to send packets at the </a:t>
            </a:r>
            <a:r>
              <a:rPr lang="en-US" sz="1800" b="1" dirty="0"/>
              <a:t>same</a:t>
            </a:r>
            <a:r>
              <a:rPr lang="en-US" sz="1800" dirty="0"/>
              <a:t> </a:t>
            </a:r>
            <a:r>
              <a:rPr lang="en-US" sz="1800" b="1" dirty="0"/>
              <a:t>rate</a:t>
            </a:r>
            <a:r>
              <a:rPr lang="en-US" sz="1800" dirty="0"/>
              <a:t>. Sending more packets will not improve this rate.</a:t>
            </a:r>
          </a:p>
          <a:p>
            <a:pPr marL="342900" indent="-342900" algn="just">
              <a:spcAft>
                <a:spcPts val="600"/>
              </a:spcAft>
              <a:buFont typeface="Arial" panose="020B0604020202020204" pitchFamily="34" charset="0"/>
              <a:buChar char="•"/>
            </a:pPr>
            <a:r>
              <a:rPr lang="en-US" sz="1800" b="1" dirty="0"/>
              <a:t>Disadvantage</a:t>
            </a:r>
            <a:r>
              <a:rPr lang="en-US" sz="1800" dirty="0"/>
              <a:t>: it gives more bandwidth to hosts that use large packets than to hosts that use small packets.</a:t>
            </a:r>
          </a:p>
        </p:txBody>
      </p:sp>
    </p:spTree>
    <p:extLst>
      <p:ext uri="{BB962C8B-B14F-4D97-AF65-F5344CB8AC3E}">
        <p14:creationId xmlns:p14="http://schemas.microsoft.com/office/powerpoint/2010/main" val="30997167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121" y="288990"/>
            <a:ext cx="8130808" cy="543355"/>
          </a:xfrm>
        </p:spPr>
        <p:txBody>
          <a:bodyPr/>
          <a:lstStyle/>
          <a:p>
            <a:r>
              <a:rPr lang="en-US" dirty="0"/>
              <a:t>Improved Fair Queueing</a:t>
            </a:r>
          </a:p>
        </p:txBody>
      </p:sp>
      <p:sp>
        <p:nvSpPr>
          <p:cNvPr id="5" name="Text Placeholder 4"/>
          <p:cNvSpPr>
            <a:spLocks noGrp="1"/>
          </p:cNvSpPr>
          <p:nvPr>
            <p:ph type="body" idx="1"/>
          </p:nvPr>
        </p:nvSpPr>
        <p:spPr>
          <a:xfrm>
            <a:off x="457200" y="5978404"/>
            <a:ext cx="8229600" cy="431304"/>
          </a:xfrm>
        </p:spPr>
        <p:txBody>
          <a:bodyPr/>
          <a:lstStyle/>
          <a:p>
            <a:pPr algn="ctr"/>
            <a:r>
              <a:rPr lang="en-US" altLang="en-US" dirty="0"/>
              <a:t>(a) Weighted Fair Queueing. (b) Finishing times for the packets.</a:t>
            </a:r>
          </a:p>
        </p:txBody>
      </p:sp>
      <p:pic>
        <p:nvPicPr>
          <p:cNvPr id="6" name="Picture Placeholder 5" descr="Short Description: &#10;An illustration and a table depicts the weighted fair queueing and finishing times for the packets.&#10;&#10;Long Description:&#10;The illustration shows three input queues with packets F and A on the top, H, D, and B in the middle, and G, E, and C at the bottom. The packet F is labeled, arrives after D but goes first. The packet H is labeled, arrives late. The queue at the bottom is labeled, 2 X with text, weight is 2. There is a curved arrow labeled, fair queueing next to these input queues. The finishing time for the packets is as follows.&#10;Packet Arrival time Length Finish time Output order&#10;A 0 8 8 1&#10;B 5 6 11 3&#10;C 5 10 10 2&#10;D 8 9 20 7&#10;E 8 8 14 4&#10;F 10 6 16 5&#10;G 11 10 19 6&#10;H 20 8 28 8&#10;&#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761899" y="1254437"/>
            <a:ext cx="6829865" cy="2417807"/>
          </a:xfrm>
        </p:spPr>
      </p:pic>
      <p:sp>
        <p:nvSpPr>
          <p:cNvPr id="4" name="TextBox 3">
            <a:extLst>
              <a:ext uri="{FF2B5EF4-FFF2-40B4-BE49-F238E27FC236}">
                <a16:creationId xmlns:a16="http://schemas.microsoft.com/office/drawing/2014/main" id="{FCAC4D70-E019-2060-938B-164BB0523741}"/>
              </a:ext>
            </a:extLst>
          </p:cNvPr>
          <p:cNvSpPr txBox="1"/>
          <p:nvPr/>
        </p:nvSpPr>
        <p:spPr>
          <a:xfrm>
            <a:off x="602657" y="3717331"/>
            <a:ext cx="8037478" cy="2308324"/>
          </a:xfrm>
          <a:prstGeom prst="rect">
            <a:avLst/>
          </a:prstGeom>
          <a:noFill/>
        </p:spPr>
        <p:txBody>
          <a:bodyPr wrap="square">
            <a:spAutoFit/>
          </a:bodyPr>
          <a:lstStyle/>
          <a:p>
            <a:pPr marL="285750" indent="-285750" algn="just">
              <a:buFont typeface="Arial" panose="020B0604020202020204" pitchFamily="34" charset="0"/>
              <a:buChar char="•"/>
            </a:pPr>
            <a:r>
              <a:rPr lang="en-US" sz="1800" dirty="0"/>
              <a:t>Round robin is done in such a way as to simulate a </a:t>
            </a:r>
            <a:r>
              <a:rPr lang="en-US" sz="1800" b="1" dirty="0"/>
              <a:t>byte-by-byte</a:t>
            </a:r>
            <a:r>
              <a:rPr lang="en-US" sz="1800" dirty="0"/>
              <a:t> round robin, instead of a packet-by-packet round robin. </a:t>
            </a:r>
          </a:p>
          <a:p>
            <a:pPr marL="285750" indent="-285750" algn="just">
              <a:buFont typeface="Arial" panose="020B0604020202020204" pitchFamily="34" charset="0"/>
              <a:buChar char="•"/>
            </a:pPr>
            <a:r>
              <a:rPr lang="en-US" sz="1800" dirty="0"/>
              <a:t>The trick is to </a:t>
            </a:r>
            <a:r>
              <a:rPr lang="en-US" sz="1800" b="1" dirty="0"/>
              <a:t>compute a virtual time </a:t>
            </a:r>
            <a:r>
              <a:rPr lang="en-US" sz="1800" dirty="0"/>
              <a:t>that is the number of the round at which each packet would finish being sent. Each round drains </a:t>
            </a:r>
            <a:r>
              <a:rPr lang="en-US" sz="1800" b="1" dirty="0"/>
              <a:t>a</a:t>
            </a:r>
            <a:r>
              <a:rPr lang="en-US" sz="1800" dirty="0"/>
              <a:t> </a:t>
            </a:r>
            <a:r>
              <a:rPr lang="en-US" sz="1800" b="1" dirty="0"/>
              <a:t>byte</a:t>
            </a:r>
            <a:r>
              <a:rPr lang="en-US" sz="1800" dirty="0"/>
              <a:t> from all of the queues that have data to send. The packets are then </a:t>
            </a:r>
            <a:r>
              <a:rPr lang="en-US" sz="1800" b="1" dirty="0"/>
              <a:t>sorted</a:t>
            </a:r>
            <a:r>
              <a:rPr lang="en-US" sz="1800" dirty="0"/>
              <a:t> in order of their </a:t>
            </a:r>
            <a:r>
              <a:rPr lang="en-US" sz="1800" b="1" dirty="0"/>
              <a:t>finishing</a:t>
            </a:r>
            <a:r>
              <a:rPr lang="en-US" sz="1800" dirty="0"/>
              <a:t> </a:t>
            </a:r>
            <a:r>
              <a:rPr lang="en-US" sz="1800" b="1" dirty="0"/>
              <a:t>times</a:t>
            </a:r>
            <a:r>
              <a:rPr lang="en-US" sz="1800" dirty="0"/>
              <a:t> and sent in that order.</a:t>
            </a:r>
          </a:p>
          <a:p>
            <a:pPr marL="285750" indent="-285750" algn="just">
              <a:buFont typeface="Arial" panose="020B0604020202020204" pitchFamily="34" charset="0"/>
              <a:buChar char="•"/>
            </a:pPr>
            <a:r>
              <a:rPr lang="en-US" sz="1800" dirty="0"/>
              <a:t>The relative sending order is A, B, F, D, even though F arrived after D</a:t>
            </a:r>
          </a:p>
          <a:p>
            <a:pPr marL="285750" indent="-285750" algn="just">
              <a:buFont typeface="Arial" panose="020B0604020202020204" pitchFamily="34" charset="0"/>
              <a:buChar char="•"/>
            </a:pPr>
            <a:r>
              <a:rPr lang="en-US" sz="1800" b="1" dirty="0"/>
              <a:t>Disadvantage</a:t>
            </a:r>
            <a:r>
              <a:rPr lang="en-US" sz="1800" dirty="0"/>
              <a:t>: It gives all hosts the same priority.</a:t>
            </a:r>
          </a:p>
        </p:txBody>
      </p:sp>
    </p:spTree>
    <p:extLst>
      <p:ext uri="{BB962C8B-B14F-4D97-AF65-F5344CB8AC3E}">
        <p14:creationId xmlns:p14="http://schemas.microsoft.com/office/powerpoint/2010/main" val="26129491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017" y="228600"/>
            <a:ext cx="8153783" cy="646401"/>
          </a:xfrm>
        </p:spPr>
        <p:txBody>
          <a:bodyPr/>
          <a:lstStyle/>
          <a:p>
            <a:r>
              <a:rPr lang="en-US" dirty="0"/>
              <a:t>Weighted Fair Queueing</a:t>
            </a:r>
          </a:p>
        </p:txBody>
      </p:sp>
      <p:sp>
        <p:nvSpPr>
          <p:cNvPr id="5" name="Text Placeholder 4"/>
          <p:cNvSpPr>
            <a:spLocks noGrp="1"/>
          </p:cNvSpPr>
          <p:nvPr>
            <p:ph type="body" idx="1"/>
          </p:nvPr>
        </p:nvSpPr>
        <p:spPr>
          <a:xfrm>
            <a:off x="457200" y="5978404"/>
            <a:ext cx="8229600" cy="431304"/>
          </a:xfrm>
        </p:spPr>
        <p:txBody>
          <a:bodyPr/>
          <a:lstStyle/>
          <a:p>
            <a:pPr algn="ctr"/>
            <a:r>
              <a:rPr lang="en-US" altLang="en-US" dirty="0"/>
              <a:t>(a) Weighted Fair Queueing. (b) Finishing times for the packets.</a:t>
            </a:r>
          </a:p>
        </p:txBody>
      </p:sp>
      <p:pic>
        <p:nvPicPr>
          <p:cNvPr id="6" name="Picture Placeholder 5" descr="Short Description: &#10;An illustration and a table depicts the weighted fair queueing and finishing times for the packets.&#10;&#10;Long Description:&#10;The illustration shows three input queues with packets F and A on the top, H, D, and B in the middle, and G, E, and C at the bottom. The packet F is labeled, arrives after D but goes first. The packet H is labeled, arrives late. The queue at the bottom is labeled, 2 X with text, weight is 2. There is a curved arrow labeled, fair queueing next to these input queues. The finishing time for the packets is as follows.&#10;Packet Arrival time Length Finish time Output order&#10;A 0 8 8 1&#10;B 5 6 11 3&#10;C 5 10 10 2&#10;D 8 9 20 7&#10;E 8 8 14 4&#10;F 10 6 16 5&#10;G 11 10 19 6&#10;H 20 8 28 8&#10;&#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596480" y="1070134"/>
            <a:ext cx="6829865" cy="2417807"/>
          </a:xfrm>
        </p:spPr>
      </p:pic>
      <p:sp>
        <p:nvSpPr>
          <p:cNvPr id="4" name="TextBox 3">
            <a:extLst>
              <a:ext uri="{FF2B5EF4-FFF2-40B4-BE49-F238E27FC236}">
                <a16:creationId xmlns:a16="http://schemas.microsoft.com/office/drawing/2014/main" id="{FCAC4D70-E019-2060-938B-164BB0523741}"/>
              </a:ext>
            </a:extLst>
          </p:cNvPr>
          <p:cNvSpPr txBox="1"/>
          <p:nvPr/>
        </p:nvSpPr>
        <p:spPr>
          <a:xfrm>
            <a:off x="591169" y="3683070"/>
            <a:ext cx="8037478" cy="1938992"/>
          </a:xfrm>
          <a:prstGeom prst="rect">
            <a:avLst/>
          </a:prstGeom>
          <a:noFill/>
        </p:spPr>
        <p:txBody>
          <a:bodyPr wrap="square">
            <a:spAutoFit/>
          </a:bodyPr>
          <a:lstStyle/>
          <a:p>
            <a:pPr marL="285750" indent="-285750" algn="just">
              <a:buFont typeface="Arial" panose="020B0604020202020204" pitchFamily="34" charset="0"/>
              <a:buChar char="•"/>
            </a:pPr>
            <a:r>
              <a:rPr lang="en-US" sz="2000" dirty="0"/>
              <a:t>In many situations, it is desirable to give, for example, video servers more bandwidth than, say, file servers. </a:t>
            </a:r>
          </a:p>
          <a:p>
            <a:pPr marL="285750" indent="-285750" algn="just">
              <a:buFont typeface="Arial" panose="020B0604020202020204" pitchFamily="34" charset="0"/>
              <a:buChar char="•"/>
            </a:pPr>
            <a:endParaRPr lang="en-US" sz="2000" dirty="0"/>
          </a:p>
          <a:p>
            <a:pPr marL="285750" indent="-285750" algn="just">
              <a:buFont typeface="Arial" panose="020B0604020202020204" pitchFamily="34" charset="0"/>
              <a:buChar char="•"/>
            </a:pPr>
            <a:r>
              <a:rPr lang="en-US" sz="2000" dirty="0"/>
              <a:t>This is easily possible by giving the video server two or more bytes per round. This modified algorithm is called </a:t>
            </a:r>
            <a:r>
              <a:rPr lang="en-US" sz="2000" b="1" dirty="0"/>
              <a:t>WFQ</a:t>
            </a:r>
            <a:r>
              <a:rPr lang="en-US" sz="2000" dirty="0"/>
              <a:t> (</a:t>
            </a:r>
            <a:r>
              <a:rPr lang="en-US" sz="2000" b="1" dirty="0"/>
              <a:t>Weighted Fair Queueing</a:t>
            </a:r>
            <a:r>
              <a:rPr lang="en-US" sz="2000" dirty="0"/>
              <a:t>). </a:t>
            </a:r>
          </a:p>
        </p:txBody>
      </p:sp>
    </p:spTree>
    <p:extLst>
      <p:ext uri="{BB962C8B-B14F-4D97-AF65-F5344CB8AC3E}">
        <p14:creationId xmlns:p14="http://schemas.microsoft.com/office/powerpoint/2010/main" val="22601617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Internetworking</a:t>
            </a:r>
          </a:p>
        </p:txBody>
      </p:sp>
      <p:sp>
        <p:nvSpPr>
          <p:cNvPr id="3" name="Text Placeholder 2"/>
          <p:cNvSpPr>
            <a:spLocks noGrp="1"/>
          </p:cNvSpPr>
          <p:nvPr>
            <p:ph type="body" idx="1"/>
          </p:nvPr>
        </p:nvSpPr>
        <p:spPr/>
        <p:txBody>
          <a:bodyPr/>
          <a:lstStyle/>
          <a:p>
            <a:r>
              <a:rPr lang="en-US" dirty="0"/>
              <a:t>When two or more networks are connected, they form an </a:t>
            </a:r>
            <a:r>
              <a:rPr lang="en-US" b="1" dirty="0"/>
              <a:t>internetwork</a:t>
            </a:r>
            <a:r>
              <a:rPr lang="en-US" dirty="0"/>
              <a:t>, or more simply an </a:t>
            </a:r>
            <a:r>
              <a:rPr lang="en-US" b="1" dirty="0"/>
              <a:t>internet</a:t>
            </a:r>
            <a:r>
              <a:rPr lang="en-US" dirty="0"/>
              <a:t>.</a:t>
            </a:r>
          </a:p>
          <a:p>
            <a:r>
              <a:rPr lang="en-US" dirty="0"/>
              <a:t>How networks differ</a:t>
            </a:r>
          </a:p>
          <a:p>
            <a:r>
              <a:rPr lang="en-US" dirty="0"/>
              <a:t>Connecting heterogeneous networks</a:t>
            </a:r>
          </a:p>
          <a:p>
            <a:r>
              <a:rPr lang="en-US" dirty="0"/>
              <a:t>Connecting endpoints across heterogeneous networks</a:t>
            </a:r>
          </a:p>
          <a:p>
            <a:r>
              <a:rPr lang="en-US" dirty="0"/>
              <a:t>Supporting different packet sizes: packet fragmentation</a:t>
            </a:r>
            <a:br>
              <a:rPr lang="en-US" dirty="0"/>
            </a:br>
            <a:endParaRPr lang="en-US" dirty="0"/>
          </a:p>
          <a:p>
            <a:endParaRPr lang="en-US" dirty="0"/>
          </a:p>
        </p:txBody>
      </p:sp>
    </p:spTree>
    <p:extLst>
      <p:ext uri="{BB962C8B-B14F-4D97-AF65-F5344CB8AC3E}">
        <p14:creationId xmlns:p14="http://schemas.microsoft.com/office/powerpoint/2010/main" val="35208934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Networks Differ</a:t>
            </a:r>
          </a:p>
        </p:txBody>
      </p:sp>
      <p:sp>
        <p:nvSpPr>
          <p:cNvPr id="5" name="Text Placeholder 4"/>
          <p:cNvSpPr>
            <a:spLocks noGrp="1"/>
          </p:cNvSpPr>
          <p:nvPr>
            <p:ph type="body" idx="1"/>
          </p:nvPr>
        </p:nvSpPr>
        <p:spPr/>
        <p:txBody>
          <a:bodyPr/>
          <a:lstStyle/>
          <a:p>
            <a:pPr algn="ctr"/>
            <a:r>
              <a:rPr lang="en-US" altLang="en-US" dirty="0"/>
              <a:t>Some of the many ways networks can differ</a:t>
            </a:r>
          </a:p>
        </p:txBody>
      </p:sp>
      <p:pic>
        <p:nvPicPr>
          <p:cNvPr id="8" name="Picture 7">
            <a:extLst>
              <a:ext uri="{FF2B5EF4-FFF2-40B4-BE49-F238E27FC236}">
                <a16:creationId xmlns:a16="http://schemas.microsoft.com/office/drawing/2014/main" id="{DB65801E-0DB0-104F-A935-046BF7B4D2B4}"/>
              </a:ext>
            </a:extLst>
          </p:cNvPr>
          <p:cNvPicPr>
            <a:picLocks noChangeAspect="1"/>
          </p:cNvPicPr>
          <p:nvPr/>
        </p:nvPicPr>
        <p:blipFill>
          <a:blip r:embed="rId3"/>
          <a:stretch>
            <a:fillRect/>
          </a:stretch>
        </p:blipFill>
        <p:spPr>
          <a:xfrm>
            <a:off x="561109" y="1364416"/>
            <a:ext cx="8021782" cy="4704922"/>
          </a:xfrm>
          <a:prstGeom prst="rect">
            <a:avLst/>
          </a:prstGeom>
        </p:spPr>
      </p:pic>
    </p:spTree>
    <p:extLst>
      <p:ext uri="{BB962C8B-B14F-4D97-AF65-F5344CB8AC3E}">
        <p14:creationId xmlns:p14="http://schemas.microsoft.com/office/powerpoint/2010/main" val="34097972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for you</a:t>
            </a:r>
          </a:p>
        </p:txBody>
      </p:sp>
      <p:sp>
        <p:nvSpPr>
          <p:cNvPr id="3" name="Text Placeholder 2"/>
          <p:cNvSpPr>
            <a:spLocks noGrp="1"/>
          </p:cNvSpPr>
          <p:nvPr>
            <p:ph type="body" idx="1"/>
          </p:nvPr>
        </p:nvSpPr>
        <p:spPr/>
        <p:txBody>
          <a:bodyPr/>
          <a:lstStyle/>
          <a:p>
            <a:r>
              <a:rPr lang="en-US" dirty="0"/>
              <a:t>FIFO</a:t>
            </a:r>
          </a:p>
          <a:p>
            <a:r>
              <a:rPr lang="en-US" dirty="0"/>
              <a:t>Fair Queueing </a:t>
            </a:r>
          </a:p>
          <a:p>
            <a:r>
              <a:rPr lang="en-US" dirty="0"/>
              <a:t>Improved Fair Queueing </a:t>
            </a:r>
          </a:p>
          <a:p>
            <a:r>
              <a:rPr lang="en-US" dirty="0"/>
              <a:t>Weighted Fair Queueing </a:t>
            </a:r>
          </a:p>
          <a:p>
            <a:pPr marL="101600" indent="0">
              <a:buNone/>
            </a:pPr>
            <a:br>
              <a:rPr lang="en-US" dirty="0"/>
            </a:br>
            <a:endParaRPr lang="en-US" dirty="0"/>
          </a:p>
          <a:p>
            <a:endParaRPr lang="en-US" dirty="0"/>
          </a:p>
        </p:txBody>
      </p:sp>
    </p:spTree>
    <p:extLst>
      <p:ext uri="{BB962C8B-B14F-4D97-AF65-F5344CB8AC3E}">
        <p14:creationId xmlns:p14="http://schemas.microsoft.com/office/powerpoint/2010/main" val="13679971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340" y="176220"/>
            <a:ext cx="8229600" cy="560062"/>
          </a:xfrm>
        </p:spPr>
        <p:txBody>
          <a:bodyPr/>
          <a:lstStyle/>
          <a:p>
            <a:r>
              <a:rPr lang="en-US" dirty="0"/>
              <a:t>Connecting Heterogeneous Networks</a:t>
            </a:r>
          </a:p>
        </p:txBody>
      </p:sp>
      <p:sp>
        <p:nvSpPr>
          <p:cNvPr id="5" name="Text Placeholder 4"/>
          <p:cNvSpPr>
            <a:spLocks noGrp="1"/>
          </p:cNvSpPr>
          <p:nvPr>
            <p:ph type="body" idx="1"/>
          </p:nvPr>
        </p:nvSpPr>
        <p:spPr>
          <a:xfrm>
            <a:off x="457200" y="6115975"/>
            <a:ext cx="8229600" cy="311834"/>
          </a:xfrm>
        </p:spPr>
        <p:txBody>
          <a:bodyPr/>
          <a:lstStyle/>
          <a:p>
            <a:pPr algn="ctr"/>
            <a:r>
              <a:rPr lang="en-US" altLang="en-US" dirty="0"/>
              <a:t>(a) A packet crossing different networks. (b) Network and link layer protocol processing.</a:t>
            </a:r>
          </a:p>
        </p:txBody>
      </p:sp>
      <p:pic>
        <p:nvPicPr>
          <p:cNvPr id="6" name="Picture Placeholder 5" descr="Short Description: &#10;A two part illustration depicts a packet crossing different networks and the network and link layer protocol processing.&#10;&#10;Long Description: &#10;The first part shows a packet from the source reaches the destination after passing through two routers. The channel between source and the first router is labeled, 802 dot 1 1. The channel between two routers is labeled, M P L S. The channel between the second router and destination is labeled, Ethernet. The M P L S channel between the routers is also labeled as virtual circuit. The second part shows a data packet from transport layer with I P address as 802 dot 1 1 I P. The I P for the routers is 802 dot 1 1 M P L S I P and for Ethernet is Eth I P.&#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734464" y="742025"/>
            <a:ext cx="7160433" cy="3774492"/>
          </a:xfrm>
        </p:spPr>
      </p:pic>
      <p:sp>
        <p:nvSpPr>
          <p:cNvPr id="4" name="TextBox 3">
            <a:extLst>
              <a:ext uri="{FF2B5EF4-FFF2-40B4-BE49-F238E27FC236}">
                <a16:creationId xmlns:a16="http://schemas.microsoft.com/office/drawing/2014/main" id="{01D01ADB-3C71-3B63-8EBD-8F78F739BD5E}"/>
              </a:ext>
            </a:extLst>
          </p:cNvPr>
          <p:cNvSpPr txBox="1"/>
          <p:nvPr/>
        </p:nvSpPr>
        <p:spPr>
          <a:xfrm>
            <a:off x="457200" y="4516517"/>
            <a:ext cx="8339879" cy="1384995"/>
          </a:xfrm>
          <a:prstGeom prst="rect">
            <a:avLst/>
          </a:prstGeom>
          <a:noFill/>
        </p:spPr>
        <p:txBody>
          <a:bodyPr wrap="square">
            <a:spAutoFit/>
          </a:bodyPr>
          <a:lstStyle/>
          <a:p>
            <a:pPr marL="285750" indent="-285750" algn="just">
              <a:buFont typeface="Arial" panose="020B0604020202020204" pitchFamily="34" charset="0"/>
              <a:buChar char="•"/>
            </a:pPr>
            <a:r>
              <a:rPr lang="en-US" dirty="0"/>
              <a:t>Because different </a:t>
            </a:r>
            <a:r>
              <a:rPr lang="en-US" b="1" dirty="0"/>
              <a:t>networks</a:t>
            </a:r>
            <a:r>
              <a:rPr lang="en-US" dirty="0"/>
              <a:t> may, in general, have different forms of </a:t>
            </a:r>
            <a:r>
              <a:rPr lang="en-US" b="1" dirty="0"/>
              <a:t>addressing</a:t>
            </a:r>
            <a:r>
              <a:rPr lang="en-US" dirty="0"/>
              <a:t>, the packet carries a network layer address that can identify any host across the three networks. </a:t>
            </a:r>
          </a:p>
          <a:p>
            <a:pPr marL="285750" indent="-285750" algn="just">
              <a:buFont typeface="Arial" panose="020B0604020202020204" pitchFamily="34" charset="0"/>
              <a:buChar char="•"/>
            </a:pPr>
            <a:r>
              <a:rPr lang="en-US" dirty="0"/>
              <a:t>Once the packet has traveled along the </a:t>
            </a:r>
            <a:r>
              <a:rPr lang="en-US" b="1" dirty="0"/>
              <a:t>virtual circuit</a:t>
            </a:r>
            <a:r>
              <a:rPr lang="en-US" dirty="0"/>
              <a:t>, it will reach the </a:t>
            </a:r>
            <a:r>
              <a:rPr lang="en-US" b="1" dirty="0"/>
              <a:t>Ethernet</a:t>
            </a:r>
            <a:r>
              <a:rPr lang="en-US" dirty="0"/>
              <a:t> network. </a:t>
            </a:r>
          </a:p>
          <a:p>
            <a:pPr marL="285750" indent="-285750" algn="just">
              <a:buFont typeface="Arial" panose="020B0604020202020204" pitchFamily="34" charset="0"/>
              <a:buChar char="•"/>
            </a:pPr>
            <a:r>
              <a:rPr lang="en-US" dirty="0"/>
              <a:t>The packet may be </a:t>
            </a:r>
            <a:r>
              <a:rPr lang="en-US" b="1" dirty="0"/>
              <a:t>too</a:t>
            </a:r>
            <a:r>
              <a:rPr lang="en-US" dirty="0"/>
              <a:t> </a:t>
            </a:r>
            <a:r>
              <a:rPr lang="en-US" b="1" dirty="0"/>
              <a:t>large</a:t>
            </a:r>
            <a:r>
              <a:rPr lang="en-US" dirty="0"/>
              <a:t> to be carried, since 802.11 can work with larger frames than Ethernet. </a:t>
            </a:r>
          </a:p>
          <a:p>
            <a:pPr marL="285750" indent="-285750" algn="just">
              <a:buFont typeface="Arial" panose="020B0604020202020204" pitchFamily="34" charset="0"/>
              <a:buChar char="•"/>
            </a:pPr>
            <a:r>
              <a:rPr lang="en-US" dirty="0"/>
              <a:t>To handle this problem, the packet is divided into </a:t>
            </a:r>
            <a:r>
              <a:rPr lang="en-US" b="1" dirty="0"/>
              <a:t>fragments</a:t>
            </a:r>
            <a:r>
              <a:rPr lang="en-US" dirty="0"/>
              <a:t>, and each fragment is sent separately. When the fragments reach the destination, they are </a:t>
            </a:r>
            <a:r>
              <a:rPr lang="en-US" b="1" dirty="0"/>
              <a:t>reassembled</a:t>
            </a:r>
            <a:r>
              <a:rPr lang="en-US" dirty="0"/>
              <a:t>. </a:t>
            </a:r>
          </a:p>
        </p:txBody>
      </p:sp>
    </p:spTree>
    <p:extLst>
      <p:ext uri="{BB962C8B-B14F-4D97-AF65-F5344CB8AC3E}">
        <p14:creationId xmlns:p14="http://schemas.microsoft.com/office/powerpoint/2010/main" val="36034601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Connecting Endpoints Across Heterogeneous Networks</a:t>
            </a:r>
          </a:p>
        </p:txBody>
      </p:sp>
      <p:pic>
        <p:nvPicPr>
          <p:cNvPr id="4" name="Picture Placeholder 3" descr="Short Description: &#10;A two part illustration depicts the tunneling a packet from Paris to London.&#10;&#10;Long Description: &#10;The first part shows a packet from Paris reaches London after passing through two routers. The channel between Paris and the first router is labeled, I P v6. The channel between two routers is labeled, I P v4. The channel between the second router and London is labeled, I P v6. The M P L S channel between the routers is also labeled as tunnel. The second part shows I P v6 packet from Paris, I P v6 packet inside I P v4 tunnel, and I P v6 packet to London.&#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389696" y="1295399"/>
            <a:ext cx="7537511" cy="2544965"/>
          </a:xfrm>
        </p:spPr>
      </p:pic>
      <p:sp>
        <p:nvSpPr>
          <p:cNvPr id="6" name="TextBox 5">
            <a:extLst>
              <a:ext uri="{FF2B5EF4-FFF2-40B4-BE49-F238E27FC236}">
                <a16:creationId xmlns:a16="http://schemas.microsoft.com/office/drawing/2014/main" id="{60AB44CB-D8CD-23A0-A189-447D13F6DFA1}"/>
              </a:ext>
            </a:extLst>
          </p:cNvPr>
          <p:cNvSpPr txBox="1"/>
          <p:nvPr/>
        </p:nvSpPr>
        <p:spPr>
          <a:xfrm>
            <a:off x="457200" y="3999528"/>
            <a:ext cx="8195137" cy="2262158"/>
          </a:xfrm>
          <a:prstGeom prst="rect">
            <a:avLst/>
          </a:prstGeom>
          <a:noFill/>
        </p:spPr>
        <p:txBody>
          <a:bodyPr wrap="square">
            <a:spAutoFit/>
          </a:bodyPr>
          <a:lstStyle/>
          <a:p>
            <a:pPr marL="285750" indent="-285750" algn="just">
              <a:spcAft>
                <a:spcPts val="600"/>
              </a:spcAft>
              <a:buFont typeface="Arial" panose="020B0604020202020204" pitchFamily="34" charset="0"/>
              <a:buChar char="•"/>
            </a:pPr>
            <a:r>
              <a:rPr lang="en-US" dirty="0"/>
              <a:t>A common special case is where the source and destination hosts are on the same type of network, but there is a different network in between.</a:t>
            </a:r>
          </a:p>
          <a:p>
            <a:pPr marL="285750" indent="-285750" algn="just">
              <a:spcAft>
                <a:spcPts val="600"/>
              </a:spcAft>
              <a:buFont typeface="Arial" panose="020B0604020202020204" pitchFamily="34" charset="0"/>
              <a:buChar char="•"/>
            </a:pPr>
            <a:r>
              <a:rPr lang="en-US" dirty="0"/>
              <a:t>The solution to this problem is a technique called </a:t>
            </a:r>
            <a:r>
              <a:rPr lang="en-US" b="1" dirty="0"/>
              <a:t>tunneling</a:t>
            </a:r>
            <a:r>
              <a:rPr lang="en-US" dirty="0"/>
              <a:t>. </a:t>
            </a:r>
          </a:p>
          <a:p>
            <a:pPr marL="285750" indent="-285750" algn="just">
              <a:spcAft>
                <a:spcPts val="600"/>
              </a:spcAft>
              <a:buFont typeface="Arial" panose="020B0604020202020204" pitchFamily="34" charset="0"/>
              <a:buChar char="•"/>
            </a:pPr>
            <a:r>
              <a:rPr lang="en-US" dirty="0"/>
              <a:t>To send an IP packet to a host in the London office, a host in the Paris office constructs the packet containing an IPv6 address in London and sends it to the multiprotocol router that connects the Paris IPv6 network to the IPv4 Internet.</a:t>
            </a:r>
          </a:p>
          <a:p>
            <a:pPr marL="285750" indent="-285750" algn="just">
              <a:spcAft>
                <a:spcPts val="600"/>
              </a:spcAft>
              <a:buFont typeface="Arial" panose="020B0604020202020204" pitchFamily="34" charset="0"/>
              <a:buChar char="•"/>
            </a:pPr>
            <a:r>
              <a:rPr lang="en-US" dirty="0"/>
              <a:t>When this in between router gets the IPv6 packet, the </a:t>
            </a:r>
            <a:r>
              <a:rPr lang="en-US" b="1" dirty="0"/>
              <a:t>router puts the (IPv6) packet inside a (IPv4) </a:t>
            </a:r>
            <a:r>
              <a:rPr lang="en-US" dirty="0"/>
              <a:t>packet. When this wrapped packet arrives, the London router removes the original IPv6 packet and sends it onward to the destination host.</a:t>
            </a:r>
          </a:p>
        </p:txBody>
      </p:sp>
    </p:spTree>
    <p:extLst>
      <p:ext uri="{BB962C8B-B14F-4D97-AF65-F5344CB8AC3E}">
        <p14:creationId xmlns:p14="http://schemas.microsoft.com/office/powerpoint/2010/main" val="3500188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Battle between two warring factions</a:t>
            </a:r>
          </a:p>
        </p:txBody>
      </p:sp>
      <p:sp>
        <p:nvSpPr>
          <p:cNvPr id="3" name="Text Placeholder 2"/>
          <p:cNvSpPr>
            <a:spLocks noGrp="1"/>
          </p:cNvSpPr>
          <p:nvPr>
            <p:ph type="body" idx="1"/>
          </p:nvPr>
        </p:nvSpPr>
        <p:spPr/>
        <p:txBody>
          <a:bodyPr/>
          <a:lstStyle/>
          <a:p>
            <a:r>
              <a:rPr lang="en-US" dirty="0"/>
              <a:t>One camp (represented by the Internet community) argues that the routers’ job is moving packets around and nothing else. This viewpoint leads to the conclusion that the network service should be connectionless.</a:t>
            </a:r>
          </a:p>
          <a:p>
            <a:r>
              <a:rPr lang="en-US" dirty="0"/>
              <a:t>The other camp (represented by the telephone companies) argues that the network should provide a reliable, connection-oriented service.</a:t>
            </a:r>
          </a:p>
        </p:txBody>
      </p:sp>
    </p:spTree>
    <p:extLst>
      <p:ext uri="{BB962C8B-B14F-4D97-AF65-F5344CB8AC3E}">
        <p14:creationId xmlns:p14="http://schemas.microsoft.com/office/powerpoint/2010/main" val="22203754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Connecting Endpoints Across Heterogeneous Networks (2 of 2)</a:t>
            </a:r>
          </a:p>
        </p:txBody>
      </p:sp>
      <p:pic>
        <p:nvPicPr>
          <p:cNvPr id="6" name="Picture Placeholder 5" descr="Short Description: &#10;An illustration depicts tunneling a car from France to England. A car from Paris reaches London through railroad track in a railroad carriage. The channel between Paris and London is labeled, English Channel.&#10;&#10;Long Description: &#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60131" y="1395979"/>
            <a:ext cx="7198822" cy="1791955"/>
          </a:xfrm>
        </p:spPr>
      </p:pic>
      <p:sp>
        <p:nvSpPr>
          <p:cNvPr id="8" name="TextBox 7">
            <a:extLst>
              <a:ext uri="{FF2B5EF4-FFF2-40B4-BE49-F238E27FC236}">
                <a16:creationId xmlns:a16="http://schemas.microsoft.com/office/drawing/2014/main" id="{F237D779-5DC7-9AC0-A4CB-76CA65608331}"/>
              </a:ext>
            </a:extLst>
          </p:cNvPr>
          <p:cNvSpPr txBox="1"/>
          <p:nvPr/>
        </p:nvSpPr>
        <p:spPr>
          <a:xfrm>
            <a:off x="608834" y="3670067"/>
            <a:ext cx="7896463" cy="2308324"/>
          </a:xfrm>
          <a:prstGeom prst="rect">
            <a:avLst/>
          </a:prstGeom>
          <a:noFill/>
        </p:spPr>
        <p:txBody>
          <a:bodyPr wrap="square">
            <a:spAutoFit/>
          </a:bodyPr>
          <a:lstStyle/>
          <a:p>
            <a:pPr algn="just"/>
            <a:r>
              <a:rPr lang="en-US" sz="1800" dirty="0"/>
              <a:t>An </a:t>
            </a:r>
            <a:r>
              <a:rPr lang="en-US" sz="1800" b="1" dirty="0"/>
              <a:t>analogy</a:t>
            </a:r>
            <a:r>
              <a:rPr lang="en-US" sz="1800" dirty="0"/>
              <a:t> may make tunneling clearer. Consider a person driving her car from </a:t>
            </a:r>
            <a:r>
              <a:rPr lang="en-US" sz="1800" b="1" dirty="0"/>
              <a:t>Paris to London</a:t>
            </a:r>
            <a:r>
              <a:rPr lang="en-US" sz="1800" dirty="0"/>
              <a:t>. Within France, the car moves under its </a:t>
            </a:r>
            <a:r>
              <a:rPr lang="en-US" sz="1800" b="1" dirty="0"/>
              <a:t>own power</a:t>
            </a:r>
            <a:r>
              <a:rPr lang="en-US" sz="1800" dirty="0"/>
              <a:t>, but when it hits the English Channel, it is loaded onto a </a:t>
            </a:r>
            <a:r>
              <a:rPr lang="en-US" sz="1800" b="1" dirty="0"/>
              <a:t>high-speed train </a:t>
            </a:r>
            <a:r>
              <a:rPr lang="en-US" sz="1800" dirty="0"/>
              <a:t>and transported to England through the Chunnel (cars are not permitted to drive through the Chunnel). Effectively, the car is being carried as freight. At the far end, the car is let loose on the English roads and once again continues to move under its </a:t>
            </a:r>
            <a:r>
              <a:rPr lang="en-US" sz="1800" b="1" dirty="0"/>
              <a:t>own power</a:t>
            </a:r>
            <a:r>
              <a:rPr lang="en-US" sz="1800" dirty="0"/>
              <a:t>. Tunneling of packets through a foreign network works the same way.</a:t>
            </a:r>
          </a:p>
        </p:txBody>
      </p:sp>
    </p:spTree>
    <p:extLst>
      <p:ext uri="{BB962C8B-B14F-4D97-AF65-F5344CB8AC3E}">
        <p14:creationId xmlns:p14="http://schemas.microsoft.com/office/powerpoint/2010/main" val="42666834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Supporting Different Packet Sizes: Packet Fragmentation</a:t>
            </a:r>
          </a:p>
        </p:txBody>
      </p:sp>
      <p:sp>
        <p:nvSpPr>
          <p:cNvPr id="5" name="Text Placeholder 4"/>
          <p:cNvSpPr>
            <a:spLocks noGrp="1"/>
          </p:cNvSpPr>
          <p:nvPr>
            <p:ph type="body" idx="1"/>
          </p:nvPr>
        </p:nvSpPr>
        <p:spPr>
          <a:xfrm>
            <a:off x="457200" y="6111317"/>
            <a:ext cx="8229600" cy="334809"/>
          </a:xfrm>
        </p:spPr>
        <p:txBody>
          <a:bodyPr/>
          <a:lstStyle/>
          <a:p>
            <a:pPr algn="ctr"/>
            <a:r>
              <a:rPr lang="fr-FR" dirty="0"/>
              <a:t>(a) Transparent fragmentation. (b) Non transparent fragmentation.</a:t>
            </a:r>
            <a:endParaRPr lang="en-US" altLang="en-US" dirty="0"/>
          </a:p>
        </p:txBody>
      </p:sp>
      <p:pic>
        <p:nvPicPr>
          <p:cNvPr id="9" name="Picture Placeholder 8" descr="Short Description: &#10;A two part illustration shows the transparent fragmentation and nontransparent fragmentation.&#10;&#10;Long Description:&#10;The first part shows a large packet entering the network 1where G1 fragments it into smaller packets. G2 at the other end of the network reassembles the fragments into the large packet before sending it to network 2. G3 fragments it into smaller packets. G4 at the other end of the network reassembles the fragments again into the large packet. The second part shows a large packet entering the network 1where G1 fragments it into smaller packets. G2 allow it to pass to network 2 without reassembling and the fragments are not reassembled until the final destination (a host) is reached.&#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775861" y="1316215"/>
            <a:ext cx="7040880" cy="3713939"/>
          </a:xfrm>
        </p:spPr>
      </p:pic>
      <p:sp>
        <p:nvSpPr>
          <p:cNvPr id="4" name="TextBox 3">
            <a:extLst>
              <a:ext uri="{FF2B5EF4-FFF2-40B4-BE49-F238E27FC236}">
                <a16:creationId xmlns:a16="http://schemas.microsoft.com/office/drawing/2014/main" id="{7D885AE4-52B5-D729-25EF-D1003EC686A6}"/>
              </a:ext>
            </a:extLst>
          </p:cNvPr>
          <p:cNvSpPr txBox="1"/>
          <p:nvPr/>
        </p:nvSpPr>
        <p:spPr>
          <a:xfrm>
            <a:off x="709922" y="5126286"/>
            <a:ext cx="8015935" cy="830997"/>
          </a:xfrm>
          <a:prstGeom prst="rect">
            <a:avLst/>
          </a:prstGeom>
          <a:noFill/>
        </p:spPr>
        <p:txBody>
          <a:bodyPr wrap="square">
            <a:spAutoFit/>
          </a:bodyPr>
          <a:lstStyle/>
          <a:p>
            <a:pPr marL="285750" indent="-285750">
              <a:buFont typeface="Arial" panose="020B0604020202020204" pitchFamily="34" charset="0"/>
              <a:buChar char="•"/>
            </a:pPr>
            <a:r>
              <a:rPr lang="en-US" sz="1600" dirty="0"/>
              <a:t>Transparent fragmentation is straightforward but has some </a:t>
            </a:r>
            <a:r>
              <a:rPr lang="en-US" sz="1600" b="1" dirty="0"/>
              <a:t>problems (??)</a:t>
            </a:r>
            <a:r>
              <a:rPr lang="en-US" sz="1600" dirty="0"/>
              <a:t>.</a:t>
            </a:r>
          </a:p>
          <a:p>
            <a:pPr marL="285750" indent="-285750">
              <a:buFont typeface="Arial" panose="020B0604020202020204" pitchFamily="34" charset="0"/>
              <a:buChar char="•"/>
            </a:pPr>
            <a:r>
              <a:rPr lang="en-US" sz="1600" dirty="0"/>
              <a:t>The main </a:t>
            </a:r>
            <a:r>
              <a:rPr lang="en-US" sz="1600" b="1" dirty="0"/>
              <a:t>advantage</a:t>
            </a:r>
            <a:r>
              <a:rPr lang="en-US" sz="1600" dirty="0"/>
              <a:t> of nontransparent fragmentation is that it requires routers to do less work</a:t>
            </a:r>
            <a:r>
              <a:rPr lang="en-US" dirty="0"/>
              <a:t>.</a:t>
            </a:r>
          </a:p>
        </p:txBody>
      </p:sp>
    </p:spTree>
    <p:extLst>
      <p:ext uri="{BB962C8B-B14F-4D97-AF65-F5344CB8AC3E}">
        <p14:creationId xmlns:p14="http://schemas.microsoft.com/office/powerpoint/2010/main" val="17414680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457200" y="5386404"/>
            <a:ext cx="8229600" cy="1018367"/>
          </a:xfrm>
        </p:spPr>
        <p:txBody>
          <a:bodyPr/>
          <a:lstStyle/>
          <a:p>
            <a:pPr algn="ctr"/>
            <a:r>
              <a:rPr lang="en-US" altLang="en-US" dirty="0"/>
              <a:t>Control and data plane separation in SDN</a:t>
            </a:r>
          </a:p>
        </p:txBody>
      </p:sp>
      <p:pic>
        <p:nvPicPr>
          <p:cNvPr id="4" name="Picture Placeholder 3" descr="Short Description: &#10;An illustration shows control panel with software controller and data panel with hardware switches. The arrows from controller to hardware switches are labeled, standardized control protocol (for example, OpenFlow).&#10;&#10;Long Description: &#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54346" y="1098838"/>
            <a:ext cx="7715837" cy="2884301"/>
          </a:xfrm>
        </p:spPr>
      </p:pic>
      <p:sp>
        <p:nvSpPr>
          <p:cNvPr id="6" name="TextBox 5">
            <a:extLst>
              <a:ext uri="{FF2B5EF4-FFF2-40B4-BE49-F238E27FC236}">
                <a16:creationId xmlns:a16="http://schemas.microsoft.com/office/drawing/2014/main" id="{52DB7B1C-9959-2EDE-0305-3439BB2BDD79}"/>
              </a:ext>
            </a:extLst>
          </p:cNvPr>
          <p:cNvSpPr txBox="1"/>
          <p:nvPr/>
        </p:nvSpPr>
        <p:spPr>
          <a:xfrm>
            <a:off x="539910" y="4388634"/>
            <a:ext cx="8084858" cy="1323439"/>
          </a:xfrm>
          <a:prstGeom prst="rect">
            <a:avLst/>
          </a:prstGeom>
          <a:noFill/>
        </p:spPr>
        <p:txBody>
          <a:bodyPr wrap="square">
            <a:spAutoFit/>
          </a:bodyPr>
          <a:lstStyle/>
          <a:p>
            <a:pPr algn="just"/>
            <a:r>
              <a:rPr lang="en-US" sz="1600" dirty="0"/>
              <a:t>One of the main concepts driving SDN was to recognize that the </a:t>
            </a:r>
            <a:r>
              <a:rPr lang="en-US" sz="1600" b="1" dirty="0"/>
              <a:t>control plane</a:t>
            </a:r>
            <a:r>
              <a:rPr lang="en-US" sz="1600" dirty="0"/>
              <a:t>, the software and logic that </a:t>
            </a:r>
            <a:r>
              <a:rPr lang="en-US" sz="1600" b="1" dirty="0"/>
              <a:t>select routes and decide</a:t>
            </a:r>
            <a:r>
              <a:rPr lang="en-US" sz="1600" dirty="0"/>
              <a:t> what to do with forwarding traffic, runs in software and can operate </a:t>
            </a:r>
            <a:r>
              <a:rPr lang="en-US" sz="1600" u="sng" dirty="0"/>
              <a:t>completely separately</a:t>
            </a:r>
            <a:r>
              <a:rPr lang="en-US" sz="1600" dirty="0"/>
              <a:t> from the </a:t>
            </a:r>
            <a:r>
              <a:rPr lang="en-US" sz="1600" b="1" dirty="0"/>
              <a:t>data plane</a:t>
            </a:r>
            <a:r>
              <a:rPr lang="en-US" sz="1600" dirty="0"/>
              <a:t>, the hardware-based technology that is responsible for actually </a:t>
            </a:r>
            <a:r>
              <a:rPr lang="en-US" sz="1600" b="1" dirty="0"/>
              <a:t>performing lookups on packets and deciding</a:t>
            </a:r>
            <a:r>
              <a:rPr lang="en-US" sz="1600" dirty="0"/>
              <a:t> what to do with them.</a:t>
            </a:r>
          </a:p>
        </p:txBody>
      </p:sp>
      <p:sp>
        <p:nvSpPr>
          <p:cNvPr id="9" name="Title 1">
            <a:extLst>
              <a:ext uri="{FF2B5EF4-FFF2-40B4-BE49-F238E27FC236}">
                <a16:creationId xmlns:a16="http://schemas.microsoft.com/office/drawing/2014/main" id="{9738D55C-9506-54E9-4D14-927A923509C6}"/>
              </a:ext>
            </a:extLst>
          </p:cNvPr>
          <p:cNvSpPr>
            <a:spLocks noGrp="1"/>
          </p:cNvSpPr>
          <p:nvPr>
            <p:ph type="title"/>
          </p:nvPr>
        </p:nvSpPr>
        <p:spPr>
          <a:xfrm>
            <a:off x="457200" y="215371"/>
            <a:ext cx="8229600" cy="763359"/>
          </a:xfrm>
        </p:spPr>
        <p:txBody>
          <a:bodyPr/>
          <a:lstStyle/>
          <a:p>
            <a:r>
              <a:rPr lang="en-US" dirty="0"/>
              <a:t>Software-Defined Networking</a:t>
            </a:r>
          </a:p>
        </p:txBody>
      </p:sp>
    </p:spTree>
    <p:extLst>
      <p:ext uri="{BB962C8B-B14F-4D97-AF65-F5344CB8AC3E}">
        <p14:creationId xmlns:p14="http://schemas.microsoft.com/office/powerpoint/2010/main" val="27398230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3826"/>
            <a:ext cx="8229600" cy="670867"/>
          </a:xfrm>
        </p:spPr>
        <p:txBody>
          <a:bodyPr/>
          <a:lstStyle/>
          <a:p>
            <a:r>
              <a:rPr lang="en-US" dirty="0"/>
              <a:t>The Network Layer in the Internet</a:t>
            </a:r>
          </a:p>
        </p:txBody>
      </p:sp>
      <p:sp>
        <p:nvSpPr>
          <p:cNvPr id="3" name="Text Placeholder 2"/>
          <p:cNvSpPr>
            <a:spLocks noGrp="1"/>
          </p:cNvSpPr>
          <p:nvPr>
            <p:ph type="body" idx="1"/>
          </p:nvPr>
        </p:nvSpPr>
        <p:spPr>
          <a:xfrm>
            <a:off x="457200" y="1319907"/>
            <a:ext cx="8229600" cy="4525963"/>
          </a:xfrm>
        </p:spPr>
        <p:txBody>
          <a:bodyPr/>
          <a:lstStyle/>
          <a:p>
            <a:r>
              <a:rPr lang="en-US" dirty="0"/>
              <a:t>Top 10 principles</a:t>
            </a:r>
          </a:p>
          <a:p>
            <a:pPr lvl="1"/>
            <a:r>
              <a:rPr lang="en-US" dirty="0"/>
              <a:t>Make sure it works</a:t>
            </a:r>
          </a:p>
          <a:p>
            <a:pPr lvl="1"/>
            <a:r>
              <a:rPr lang="en-US" dirty="0"/>
              <a:t>Keep it simple</a:t>
            </a:r>
          </a:p>
          <a:p>
            <a:pPr lvl="1"/>
            <a:r>
              <a:rPr lang="en-US" dirty="0"/>
              <a:t>Make clear choices</a:t>
            </a:r>
          </a:p>
          <a:p>
            <a:pPr lvl="1"/>
            <a:r>
              <a:rPr lang="en-US" dirty="0"/>
              <a:t>Exploit modularity</a:t>
            </a:r>
          </a:p>
          <a:p>
            <a:pPr lvl="1"/>
            <a:r>
              <a:rPr lang="en-US" dirty="0"/>
              <a:t>Expect heterogeneity</a:t>
            </a:r>
          </a:p>
          <a:p>
            <a:pPr lvl="1"/>
            <a:r>
              <a:rPr lang="en-US" dirty="0"/>
              <a:t>Avoid static options and parameters</a:t>
            </a:r>
          </a:p>
          <a:p>
            <a:pPr lvl="1"/>
            <a:r>
              <a:rPr lang="en-US" dirty="0"/>
              <a:t>Look for a good design; it need not be perfect</a:t>
            </a:r>
          </a:p>
          <a:p>
            <a:pPr lvl="1"/>
            <a:r>
              <a:rPr lang="en-US" dirty="0"/>
              <a:t>Be strict when sending and tolerant when receiving</a:t>
            </a:r>
          </a:p>
          <a:p>
            <a:pPr lvl="1"/>
            <a:r>
              <a:rPr lang="en-US" dirty="0"/>
              <a:t>Think about scalability</a:t>
            </a:r>
          </a:p>
          <a:p>
            <a:pPr lvl="1"/>
            <a:r>
              <a:rPr lang="en-US" dirty="0"/>
              <a:t>Consider performance and cost</a:t>
            </a:r>
            <a:br>
              <a:rPr lang="en-US" dirty="0"/>
            </a:br>
            <a:br>
              <a:rPr lang="en-US" dirty="0"/>
            </a:br>
            <a:br>
              <a:rPr lang="en-US" dirty="0"/>
            </a:br>
            <a:endParaRPr lang="en-US" dirty="0"/>
          </a:p>
        </p:txBody>
      </p:sp>
    </p:spTree>
    <p:extLst>
      <p:ext uri="{BB962C8B-B14F-4D97-AF65-F5344CB8AC3E}">
        <p14:creationId xmlns:p14="http://schemas.microsoft.com/office/powerpoint/2010/main" val="34821737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Network Layer in the Internet</a:t>
            </a:r>
          </a:p>
        </p:txBody>
      </p:sp>
      <p:sp>
        <p:nvSpPr>
          <p:cNvPr id="3" name="Text Placeholder 2"/>
          <p:cNvSpPr>
            <a:spLocks noGrp="1"/>
          </p:cNvSpPr>
          <p:nvPr>
            <p:ph type="body" idx="1"/>
          </p:nvPr>
        </p:nvSpPr>
        <p:spPr/>
        <p:txBody>
          <a:bodyPr/>
          <a:lstStyle/>
          <a:p>
            <a:pPr algn="just"/>
            <a:r>
              <a:rPr lang="en-US" sz="1800" dirty="0"/>
              <a:t>In the network layer, the Internet can be viewed as a </a:t>
            </a:r>
            <a:r>
              <a:rPr lang="en-US" sz="1800" b="1" dirty="0"/>
              <a:t>collection of networks or Autonomous Systems (</a:t>
            </a:r>
            <a:r>
              <a:rPr lang="en-US" sz="1800" b="1" dirty="0" err="1"/>
              <a:t>ASes</a:t>
            </a:r>
            <a:r>
              <a:rPr lang="en-US" sz="1800" b="1" dirty="0"/>
              <a:t>) </a:t>
            </a:r>
            <a:r>
              <a:rPr lang="en-US" sz="1800" dirty="0"/>
              <a:t>that are interconnected. There is no real structure, but several major </a:t>
            </a:r>
            <a:r>
              <a:rPr lang="en-US" sz="1800" b="1" dirty="0"/>
              <a:t>backbones</a:t>
            </a:r>
            <a:r>
              <a:rPr lang="en-US" sz="1800" dirty="0"/>
              <a:t> exist.</a:t>
            </a:r>
          </a:p>
          <a:p>
            <a:pPr algn="just"/>
            <a:r>
              <a:rPr lang="en-US" sz="1800" dirty="0"/>
              <a:t>The biggest of these backbones, to which everyone else connects to reach the rest of the Internet, are called </a:t>
            </a:r>
            <a:r>
              <a:rPr lang="en-US" sz="1800" b="1" dirty="0"/>
              <a:t>Tier 1 networks</a:t>
            </a:r>
            <a:r>
              <a:rPr lang="en-US" sz="1800" dirty="0"/>
              <a:t>. Attached to the backbones are </a:t>
            </a:r>
            <a:r>
              <a:rPr lang="en-US" sz="1800" b="1" dirty="0"/>
              <a:t>ISPs</a:t>
            </a:r>
            <a:r>
              <a:rPr lang="en-US" sz="1800" dirty="0"/>
              <a:t> (Internet Service Providers) that provide Internet access to homes and businesses, </a:t>
            </a:r>
            <a:r>
              <a:rPr lang="en-US" sz="1800" b="1" dirty="0"/>
              <a:t>data</a:t>
            </a:r>
            <a:r>
              <a:rPr lang="en-US" sz="1800" dirty="0"/>
              <a:t> </a:t>
            </a:r>
            <a:r>
              <a:rPr lang="en-US" sz="1800" b="1" dirty="0"/>
              <a:t>centers</a:t>
            </a:r>
            <a:r>
              <a:rPr lang="en-US" sz="1800" dirty="0"/>
              <a:t> and colocation facilities full of server machines, and regional (mid-level) networks. </a:t>
            </a:r>
          </a:p>
          <a:p>
            <a:pPr algn="just"/>
            <a:r>
              <a:rPr lang="en-US" sz="1800" dirty="0"/>
              <a:t>The glue that holds the whole Internet together is the network layer protocol, </a:t>
            </a:r>
            <a:r>
              <a:rPr lang="en-US" sz="1800" b="1" dirty="0"/>
              <a:t>IP</a:t>
            </a:r>
            <a:r>
              <a:rPr lang="en-US" sz="1800" dirty="0"/>
              <a:t> (</a:t>
            </a:r>
            <a:r>
              <a:rPr lang="en-US" sz="1800" b="1" dirty="0"/>
              <a:t>Internet Protocol</a:t>
            </a:r>
            <a:r>
              <a:rPr lang="en-US" sz="1800" dirty="0"/>
              <a:t>). Unlike almost all older network layer protocols, IP was designed from the beginning with internetworking in mind.</a:t>
            </a:r>
          </a:p>
        </p:txBody>
      </p:sp>
    </p:spTree>
    <p:extLst>
      <p:ext uri="{BB962C8B-B14F-4D97-AF65-F5344CB8AC3E}">
        <p14:creationId xmlns:p14="http://schemas.microsoft.com/office/powerpoint/2010/main" val="21406736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Network Layer in the Internet</a:t>
            </a:r>
          </a:p>
        </p:txBody>
      </p:sp>
      <p:sp>
        <p:nvSpPr>
          <p:cNvPr id="3" name="Text Placeholder 2"/>
          <p:cNvSpPr>
            <a:spLocks noGrp="1"/>
          </p:cNvSpPr>
          <p:nvPr>
            <p:ph type="body" idx="1"/>
          </p:nvPr>
        </p:nvSpPr>
        <p:spPr>
          <a:xfrm>
            <a:off x="457200" y="5735782"/>
            <a:ext cx="8229600" cy="333556"/>
          </a:xfrm>
        </p:spPr>
        <p:txBody>
          <a:bodyPr/>
          <a:lstStyle/>
          <a:p>
            <a:pPr algn="ctr"/>
            <a:r>
              <a:rPr lang="en-US" dirty="0"/>
              <a:t>The Internet is an interconnected collection of many networks.</a:t>
            </a:r>
          </a:p>
        </p:txBody>
      </p:sp>
      <p:pic>
        <p:nvPicPr>
          <p:cNvPr id="5" name="Picture Placeholder 4" descr="Short Description: &#10;An illustration shows the Internet as an interconnected collection of many networks.&#10;&#10;Long Description: &#10;The illustration shows a home network with a cable connection connected to a regional network. The regional network has three routers in it. The regional network is connected to a network labeled, a U. S. backbone. There are leased line to Asia from this network. A laptop with 5G connected is also connected to this network through a mobile network. A network labeled, a European backbone is connected to the U. S. network through leased transatlantic lines. A company network with an Ethernet is connected to a national network through I P routers. The national network is connected to the European network."/>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385409" y="1679156"/>
            <a:ext cx="6373181" cy="3880998"/>
          </a:xfrm>
        </p:spPr>
      </p:pic>
    </p:spTree>
    <p:extLst>
      <p:ext uri="{BB962C8B-B14F-4D97-AF65-F5344CB8AC3E}">
        <p14:creationId xmlns:p14="http://schemas.microsoft.com/office/powerpoint/2010/main" val="16394501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066799"/>
          </a:xfrm>
        </p:spPr>
        <p:txBody>
          <a:bodyPr/>
          <a:lstStyle/>
          <a:p>
            <a:r>
              <a:rPr lang="it-IT" dirty="0"/>
              <a:t>The IP Version 4 Protocol</a:t>
            </a:r>
            <a:endParaRPr lang="en-US" dirty="0"/>
          </a:p>
        </p:txBody>
      </p:sp>
      <p:sp>
        <p:nvSpPr>
          <p:cNvPr id="3" name="Text Placeholder 2"/>
          <p:cNvSpPr>
            <a:spLocks noGrp="1"/>
          </p:cNvSpPr>
          <p:nvPr>
            <p:ph type="body" idx="1"/>
          </p:nvPr>
        </p:nvSpPr>
        <p:spPr>
          <a:xfrm>
            <a:off x="457200" y="4820129"/>
            <a:ext cx="8229600" cy="1249209"/>
          </a:xfrm>
        </p:spPr>
        <p:txBody>
          <a:bodyPr/>
          <a:lstStyle/>
          <a:p>
            <a:pPr algn="ctr"/>
            <a:endParaRPr lang="en-US" dirty="0"/>
          </a:p>
          <a:p>
            <a:pPr algn="just"/>
            <a:r>
              <a:rPr lang="en-US" dirty="0"/>
              <a:t>An IPv4 datagram consists of a </a:t>
            </a:r>
            <a:r>
              <a:rPr lang="en-US" b="1" dirty="0"/>
              <a:t>header part and a body</a:t>
            </a:r>
            <a:r>
              <a:rPr lang="en-US" dirty="0"/>
              <a:t> or payload part. The header has a 20-byte fixed part and a variable-length optional part. </a:t>
            </a:r>
          </a:p>
          <a:p>
            <a:pPr algn="just"/>
            <a:endParaRPr lang="en-US" dirty="0"/>
          </a:p>
          <a:p>
            <a:pPr algn="ctr"/>
            <a:r>
              <a:rPr lang="en-US" dirty="0"/>
              <a:t>The IPv4 (Internet Protocol version 4) header</a:t>
            </a:r>
          </a:p>
        </p:txBody>
      </p:sp>
      <p:pic>
        <p:nvPicPr>
          <p:cNvPr id="9" name="Picture Placeholder 8" descr="Short Description: &#10;A diagram shows the I P v4 (Internet Protocol version 4) header.&#10;&#10;Long Description: &#10;The header is 32 bits. The section below it has four parts labeled, version, I H L, differentiated services, total length. The next section has parts labeled, identification, D F, M F, and fragment offset. The next section is parts labeled, time to live, protocol, and header checksum. The other sections are source address, destination address, options (0 or more words).&#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66916" y="1363923"/>
            <a:ext cx="7610168" cy="3264310"/>
          </a:xfrm>
        </p:spPr>
      </p:pic>
    </p:spTree>
    <p:extLst>
      <p:ext uri="{BB962C8B-B14F-4D97-AF65-F5344CB8AC3E}">
        <p14:creationId xmlns:p14="http://schemas.microsoft.com/office/powerpoint/2010/main" val="2976843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The IP Version 4 Protocol</a:t>
            </a:r>
            <a:endParaRPr lang="en-US" dirty="0"/>
          </a:p>
        </p:txBody>
      </p:sp>
      <p:sp>
        <p:nvSpPr>
          <p:cNvPr id="3" name="Text Placeholder 2"/>
          <p:cNvSpPr>
            <a:spLocks noGrp="1"/>
          </p:cNvSpPr>
          <p:nvPr>
            <p:ph type="body" idx="1"/>
          </p:nvPr>
        </p:nvSpPr>
        <p:spPr/>
        <p:txBody>
          <a:bodyPr/>
          <a:lstStyle/>
          <a:p>
            <a:pPr algn="ctr"/>
            <a:r>
              <a:rPr lang="en-US" dirty="0"/>
              <a:t>Some of the IP options </a:t>
            </a:r>
          </a:p>
        </p:txBody>
      </p:sp>
      <p:pic>
        <p:nvPicPr>
          <p:cNvPr id="7" name="Picture 6">
            <a:extLst>
              <a:ext uri="{FF2B5EF4-FFF2-40B4-BE49-F238E27FC236}">
                <a16:creationId xmlns:a16="http://schemas.microsoft.com/office/drawing/2014/main" id="{72D7085A-8DC6-3746-B664-29942189DF12}"/>
              </a:ext>
            </a:extLst>
          </p:cNvPr>
          <p:cNvPicPr>
            <a:picLocks noChangeAspect="1"/>
          </p:cNvPicPr>
          <p:nvPr/>
        </p:nvPicPr>
        <p:blipFill>
          <a:blip r:embed="rId2"/>
          <a:stretch>
            <a:fillRect/>
          </a:stretch>
        </p:blipFill>
        <p:spPr>
          <a:xfrm>
            <a:off x="457200" y="2273014"/>
            <a:ext cx="8229600" cy="2311972"/>
          </a:xfrm>
          <a:prstGeom prst="rect">
            <a:avLst/>
          </a:prstGeom>
        </p:spPr>
      </p:pic>
    </p:spTree>
    <p:extLst>
      <p:ext uri="{BB962C8B-B14F-4D97-AF65-F5344CB8AC3E}">
        <p14:creationId xmlns:p14="http://schemas.microsoft.com/office/powerpoint/2010/main" val="1530924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at the Network Layer</a:t>
            </a:r>
          </a:p>
        </p:txBody>
      </p:sp>
      <p:sp>
        <p:nvSpPr>
          <p:cNvPr id="3" name="Text Placeholder 2"/>
          <p:cNvSpPr>
            <a:spLocks noGrp="1"/>
          </p:cNvSpPr>
          <p:nvPr>
            <p:ph type="body" idx="1"/>
          </p:nvPr>
        </p:nvSpPr>
        <p:spPr/>
        <p:txBody>
          <a:bodyPr/>
          <a:lstStyle/>
          <a:p>
            <a:r>
              <a:rPr lang="en-US" dirty="0"/>
              <a:t>Peering disputes</a:t>
            </a:r>
          </a:p>
          <a:p>
            <a:pPr lvl="1"/>
            <a:r>
              <a:rPr lang="en-US" dirty="0"/>
              <a:t>A breakdown in negotiations over paying for transit</a:t>
            </a:r>
          </a:p>
          <a:p>
            <a:r>
              <a:rPr lang="en-US" dirty="0"/>
              <a:t>Traffic prioritization</a:t>
            </a:r>
          </a:p>
          <a:p>
            <a:r>
              <a:rPr lang="en-US" dirty="0"/>
              <a:t>Generally agreed upon bright-line rules</a:t>
            </a:r>
          </a:p>
          <a:p>
            <a:pPr lvl="1"/>
            <a:r>
              <a:rPr lang="en-US" dirty="0"/>
              <a:t>No blocking</a:t>
            </a:r>
          </a:p>
          <a:p>
            <a:pPr lvl="1"/>
            <a:r>
              <a:rPr lang="en-US" dirty="0"/>
              <a:t>No throttling</a:t>
            </a:r>
          </a:p>
          <a:p>
            <a:pPr lvl="1"/>
            <a:r>
              <a:rPr lang="en-US" dirty="0"/>
              <a:t>No paid prioritization</a:t>
            </a:r>
          </a:p>
          <a:p>
            <a:pPr lvl="1"/>
            <a:r>
              <a:rPr lang="en-US" dirty="0"/>
              <a:t>Disclosure of any prioritization practices</a:t>
            </a:r>
          </a:p>
        </p:txBody>
      </p:sp>
    </p:spTree>
    <p:extLst>
      <p:ext uri="{BB962C8B-B14F-4D97-AF65-F5344CB8AC3E}">
        <p14:creationId xmlns:p14="http://schemas.microsoft.com/office/powerpoint/2010/main" val="13608796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18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Connectionless VS Connection Oriented</a:t>
            </a:r>
          </a:p>
        </p:txBody>
      </p:sp>
      <p:sp>
        <p:nvSpPr>
          <p:cNvPr id="10" name="TextBox 9">
            <a:extLst>
              <a:ext uri="{FF2B5EF4-FFF2-40B4-BE49-F238E27FC236}">
                <a16:creationId xmlns:a16="http://schemas.microsoft.com/office/drawing/2014/main" id="{C3B56487-1B6C-18B0-604E-F0C24CDFE8C1}"/>
              </a:ext>
            </a:extLst>
          </p:cNvPr>
          <p:cNvSpPr txBox="1"/>
          <p:nvPr/>
        </p:nvSpPr>
        <p:spPr>
          <a:xfrm>
            <a:off x="565182" y="1521543"/>
            <a:ext cx="7613874" cy="4093428"/>
          </a:xfrm>
          <a:prstGeom prst="rect">
            <a:avLst/>
          </a:prstGeom>
          <a:noFill/>
        </p:spPr>
        <p:txBody>
          <a:bodyPr wrap="square">
            <a:spAutoFit/>
          </a:bodyPr>
          <a:lstStyle/>
          <a:p>
            <a:pPr algn="just"/>
            <a:r>
              <a:rPr lang="en-US" sz="2000" dirty="0"/>
              <a:t>Connectionless service:</a:t>
            </a:r>
          </a:p>
          <a:p>
            <a:pPr algn="just"/>
            <a:endParaRPr lang="en-US" sz="2000" dirty="0"/>
          </a:p>
          <a:p>
            <a:pPr marL="342900" indent="-342900" algn="just">
              <a:buFont typeface="Arial" panose="020B0604020202020204" pitchFamily="34" charset="0"/>
              <a:buChar char="•"/>
            </a:pPr>
            <a:r>
              <a:rPr lang="en-US" sz="2000" dirty="0"/>
              <a:t>packets are injected into the network individually </a:t>
            </a:r>
          </a:p>
          <a:p>
            <a:pPr marL="342900" indent="-342900" algn="just">
              <a:buFont typeface="Arial" panose="020B0604020202020204" pitchFamily="34" charset="0"/>
              <a:buChar char="•"/>
            </a:pPr>
            <a:r>
              <a:rPr lang="en-US" sz="2000" dirty="0"/>
              <a:t>Routed independently of each other</a:t>
            </a:r>
          </a:p>
          <a:p>
            <a:pPr marL="342900" indent="-342900" algn="just">
              <a:buFont typeface="Arial" panose="020B0604020202020204" pitchFamily="34" charset="0"/>
              <a:buChar char="•"/>
            </a:pPr>
            <a:r>
              <a:rPr lang="en-US" sz="2000" dirty="0"/>
              <a:t>No advance setup is needed </a:t>
            </a:r>
          </a:p>
          <a:p>
            <a:pPr marL="342900" indent="-342900" algn="just">
              <a:buFont typeface="Arial" panose="020B0604020202020204" pitchFamily="34" charset="0"/>
              <a:buChar char="•"/>
            </a:pPr>
            <a:r>
              <a:rPr lang="en-US" sz="2000" dirty="0"/>
              <a:t>The packets are frequently called </a:t>
            </a:r>
            <a:r>
              <a:rPr lang="en-US" sz="2000" b="1" dirty="0"/>
              <a:t>datagrams</a:t>
            </a:r>
          </a:p>
          <a:p>
            <a:pPr marL="342900" indent="-342900" algn="just">
              <a:buFont typeface="Arial" panose="020B0604020202020204" pitchFamily="34" charset="0"/>
              <a:buChar char="•"/>
            </a:pPr>
            <a:r>
              <a:rPr lang="en-US" sz="2000" dirty="0"/>
              <a:t>The network is called a </a:t>
            </a:r>
            <a:r>
              <a:rPr lang="en-US" sz="2000" b="1" dirty="0"/>
              <a:t>datagram network</a:t>
            </a:r>
            <a:r>
              <a:rPr lang="en-US" sz="2000" dirty="0"/>
              <a:t> </a:t>
            </a:r>
          </a:p>
          <a:p>
            <a:pPr algn="just"/>
            <a:endParaRPr lang="en-US" sz="2000" dirty="0"/>
          </a:p>
          <a:p>
            <a:pPr algn="just"/>
            <a:r>
              <a:rPr lang="en-US" sz="2000" dirty="0"/>
              <a:t>Connection-oriented service:</a:t>
            </a:r>
          </a:p>
          <a:p>
            <a:pPr algn="just"/>
            <a:endParaRPr lang="en-US" sz="2000" dirty="0"/>
          </a:p>
          <a:p>
            <a:pPr marL="342900" indent="-342900" algn="just">
              <a:buFont typeface="Arial" panose="020B0604020202020204" pitchFamily="34" charset="0"/>
              <a:buChar char="•"/>
            </a:pPr>
            <a:r>
              <a:rPr lang="en-US" sz="2000" dirty="0"/>
              <a:t>A path is established from the source router to destination router. This connection is called a </a:t>
            </a:r>
            <a:r>
              <a:rPr lang="en-US" sz="2000" b="1" dirty="0"/>
              <a:t>VC</a:t>
            </a:r>
            <a:r>
              <a:rPr lang="en-US" sz="2000" dirty="0"/>
              <a:t> (</a:t>
            </a:r>
            <a:r>
              <a:rPr lang="en-US" sz="2000" b="1" dirty="0"/>
              <a:t>Virtual Circuit</a:t>
            </a:r>
            <a:r>
              <a:rPr lang="en-US" sz="2000" dirty="0"/>
              <a:t>) </a:t>
            </a:r>
          </a:p>
          <a:p>
            <a:pPr marL="342900" indent="-342900" algn="just">
              <a:buFont typeface="Arial" panose="020B0604020202020204" pitchFamily="34" charset="0"/>
              <a:buChar char="•"/>
            </a:pPr>
            <a:r>
              <a:rPr lang="en-US" sz="2000" dirty="0"/>
              <a:t>The network is called a </a:t>
            </a:r>
            <a:r>
              <a:rPr lang="en-US" sz="2000" b="1" dirty="0"/>
              <a:t>virtual-circuit network</a:t>
            </a:r>
            <a:endParaRPr lang="en-US" sz="2000" dirty="0"/>
          </a:p>
        </p:txBody>
      </p:sp>
    </p:spTree>
    <p:extLst>
      <p:ext uri="{BB962C8B-B14F-4D97-AF65-F5344CB8AC3E}">
        <p14:creationId xmlns:p14="http://schemas.microsoft.com/office/powerpoint/2010/main" val="3148343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750130"/>
          </a:xfrm>
        </p:spPr>
        <p:txBody>
          <a:bodyPr/>
          <a:lstStyle/>
          <a:p>
            <a:r>
              <a:rPr lang="en-US" dirty="0"/>
              <a:t>Implementation of Connectionless Service</a:t>
            </a:r>
          </a:p>
        </p:txBody>
      </p:sp>
      <p:pic>
        <p:nvPicPr>
          <p:cNvPr id="5" name="Picture Placeholder 4" descr="Short Description:  &#10;An illustration shows the routing within a datagram network.&#10;&#10;Long Description:  &#10;The illustration shows a shaded oval at the center and host H 1 with process 1 to the left and host H 2 with process 2 to the right. The oval is labeled as I S P’s equipment which consists of five routers, A, B, C, D, and E interconnected through the transmission lines to transmit the data packets. Host H 1 is connected to router A and router E is connected to router F (to the right and outside the shaded oval). Router F is further connected to host H 2 over a LAN. The data packets and their transmission routes are as follows. Packet 1 from E to F, packet 2 from C to E, packet 3 from A to C, and packet 4 from A to B. Four tables are shown with each table having two columns and six rows. The column headings for all the tables are destination and line.&#10;A’s table (initially) has data as follows. Row 1. A, blank. Row 2. B, B. Row 3. C, C. Row 4. D, B. Row 5. E, C. Row 6. F, C.&#10;A’s table (later) has data as follows. Row 1. A, blank. Row 2. B, B. Row 3. C, C. Row 4. D, B. Row 5. E, B. Row 6. F, B.&#10;C’s table has data as follows. Row 1. A, A. Row 2. B, A. Row 3. C, blank. Row 4. D, E. Row 5. E, E. Row 6. F, E.&#10;E’s table has data as follows. Row 1. A, C. Row 2. B, D. Row 3. C, C. Row 4. D, D. Row 5. E, blank. Row 6. F, F.&#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167938" y="1295399"/>
            <a:ext cx="6266731" cy="3740607"/>
          </a:xfrm>
        </p:spPr>
      </p:pic>
      <p:sp>
        <p:nvSpPr>
          <p:cNvPr id="6" name="TextBox 5">
            <a:extLst>
              <a:ext uri="{FF2B5EF4-FFF2-40B4-BE49-F238E27FC236}">
                <a16:creationId xmlns:a16="http://schemas.microsoft.com/office/drawing/2014/main" id="{9339B96D-9141-25CC-0516-368C5B74C454}"/>
              </a:ext>
            </a:extLst>
          </p:cNvPr>
          <p:cNvSpPr txBox="1"/>
          <p:nvPr/>
        </p:nvSpPr>
        <p:spPr>
          <a:xfrm>
            <a:off x="528422" y="5100182"/>
            <a:ext cx="8289335" cy="1169551"/>
          </a:xfrm>
          <a:prstGeom prst="rect">
            <a:avLst/>
          </a:prstGeom>
          <a:noFill/>
        </p:spPr>
        <p:txBody>
          <a:bodyPr wrap="square">
            <a:spAutoFit/>
          </a:bodyPr>
          <a:lstStyle/>
          <a:p>
            <a:pPr marL="285750" indent="-285750">
              <a:buFont typeface="Arial" panose="020B0604020202020204" pitchFamily="34" charset="0"/>
              <a:buChar char="•"/>
            </a:pPr>
            <a:r>
              <a:rPr lang="en-US" dirty="0"/>
              <a:t>Suppose that the process </a:t>
            </a:r>
            <a:r>
              <a:rPr lang="en-US" b="1" i="1" dirty="0"/>
              <a:t>P1</a:t>
            </a:r>
            <a:r>
              <a:rPr lang="en-US" dirty="0"/>
              <a:t> has a long message for </a:t>
            </a:r>
            <a:r>
              <a:rPr lang="en-US" b="1" i="1" dirty="0"/>
              <a:t>P2</a:t>
            </a:r>
            <a:r>
              <a:rPr lang="en-US" dirty="0"/>
              <a:t>. </a:t>
            </a:r>
          </a:p>
          <a:p>
            <a:pPr marL="285750" indent="-285750">
              <a:buFont typeface="Arial" panose="020B0604020202020204" pitchFamily="34" charset="0"/>
              <a:buChar char="•"/>
            </a:pPr>
            <a:r>
              <a:rPr lang="en-US" dirty="0"/>
              <a:t>It hands the message to the transport layer, with instructions to deliver it to process </a:t>
            </a:r>
            <a:r>
              <a:rPr lang="en-US" i="1" dirty="0"/>
              <a:t>P2</a:t>
            </a:r>
            <a:r>
              <a:rPr lang="en-US" dirty="0"/>
              <a:t> on host </a:t>
            </a:r>
            <a:r>
              <a:rPr lang="en-US" b="1" i="1" dirty="0"/>
              <a:t>H2</a:t>
            </a:r>
            <a:r>
              <a:rPr lang="en-US" dirty="0"/>
              <a:t>. The transport layer code runs on </a:t>
            </a:r>
            <a:r>
              <a:rPr lang="en-US" b="1" i="1" dirty="0"/>
              <a:t>H1</a:t>
            </a:r>
            <a:r>
              <a:rPr lang="en-US" dirty="0"/>
              <a:t>, typically within the operating system.</a:t>
            </a:r>
          </a:p>
          <a:p>
            <a:pPr marL="285750" indent="-285750">
              <a:buFont typeface="Arial" panose="020B0604020202020204" pitchFamily="34" charset="0"/>
              <a:buChar char="•"/>
            </a:pPr>
            <a:r>
              <a:rPr lang="en-US" dirty="0"/>
              <a:t>Let us assume for this example that the message is four times longer than the maximum packet size, so the network layer has to break it into four packets, 1, 2, 3, and 4</a:t>
            </a:r>
          </a:p>
        </p:txBody>
      </p:sp>
      <p:sp>
        <p:nvSpPr>
          <p:cNvPr id="9" name="TextBox 8">
            <a:extLst>
              <a:ext uri="{FF2B5EF4-FFF2-40B4-BE49-F238E27FC236}">
                <a16:creationId xmlns:a16="http://schemas.microsoft.com/office/drawing/2014/main" id="{F4DB9F17-E660-123D-A816-4361C215BA3E}"/>
              </a:ext>
            </a:extLst>
          </p:cNvPr>
          <p:cNvSpPr txBox="1"/>
          <p:nvPr/>
        </p:nvSpPr>
        <p:spPr>
          <a:xfrm>
            <a:off x="7207365" y="3574890"/>
            <a:ext cx="1192250" cy="523220"/>
          </a:xfrm>
          <a:prstGeom prst="rect">
            <a:avLst/>
          </a:prstGeom>
          <a:noFill/>
        </p:spPr>
        <p:txBody>
          <a:bodyPr wrap="square" rtlCol="0">
            <a:spAutoFit/>
          </a:bodyPr>
          <a:lstStyle/>
          <a:p>
            <a:r>
              <a:rPr lang="en-US" b="1" dirty="0">
                <a:solidFill>
                  <a:schemeClr val="tx1"/>
                </a:solidFill>
              </a:rPr>
              <a:t>Datagram Network</a:t>
            </a:r>
          </a:p>
        </p:txBody>
      </p:sp>
    </p:spTree>
    <p:extLst>
      <p:ext uri="{BB962C8B-B14F-4D97-AF65-F5344CB8AC3E}">
        <p14:creationId xmlns:p14="http://schemas.microsoft.com/office/powerpoint/2010/main" val="2032951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11835" cy="670866"/>
          </a:xfrm>
        </p:spPr>
        <p:txBody>
          <a:bodyPr/>
          <a:lstStyle/>
          <a:p>
            <a:r>
              <a:rPr lang="en-US" dirty="0"/>
              <a:t>Implementation of Connection-Oriented Service</a:t>
            </a:r>
          </a:p>
        </p:txBody>
      </p:sp>
      <p:pic>
        <p:nvPicPr>
          <p:cNvPr id="11" name="Picture Placeholder 10" descr="Short Description: &#10;An illustration shows the routing within a virtual circuit network.&#10;&#10;Long Description: &#10;The illustration shows a shaded oval at the center and hosts H 1 with process 1 and H 3 with process 3 to the left and host H 2 with process 2 to the right. The oval is labeled as I S P’s equipment which consists of five routers, A, B, C, D, and E interconnected through the transmission lines to transmit the data packets. Host H 1 and host H 3 is connected to router A and router E is connected to router F (to the right and outside the shaded oval). Router F is further connected to host H 2 over a LAN. The data packets and their transmission routes are as follows. Packet 1 from E to F, packet 2 from C to E, and packets 3 and 4 from A to C. Three tables are shown with each table having two columns and two rows. The column headings for all the tables are in and out.&#10;A’s table has data as follows. Row 1. In, H 1 (1). Out C (1). Row 2. In, H 3 (1). Out C (2).&#10;C’s table has data as follows. Row 1. In, A (1). Out E (1). Row 2. In, A (2). Out E (2).&#10;E’s table has data as follows. Row 1. In, C (1). Out F (1). Row 2. In, C (2). Out F (2).&#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341586" y="595251"/>
            <a:ext cx="6561917" cy="4171141"/>
          </a:xfrm>
        </p:spPr>
      </p:pic>
      <p:sp>
        <p:nvSpPr>
          <p:cNvPr id="7" name="TextBox 6">
            <a:extLst>
              <a:ext uri="{FF2B5EF4-FFF2-40B4-BE49-F238E27FC236}">
                <a16:creationId xmlns:a16="http://schemas.microsoft.com/office/drawing/2014/main" id="{FF2150D4-E5F0-8EAA-9E9D-DDCEC26CE884}"/>
              </a:ext>
            </a:extLst>
          </p:cNvPr>
          <p:cNvSpPr txBox="1"/>
          <p:nvPr/>
        </p:nvSpPr>
        <p:spPr>
          <a:xfrm>
            <a:off x="491662" y="4856194"/>
            <a:ext cx="8156081" cy="1169551"/>
          </a:xfrm>
          <a:prstGeom prst="rect">
            <a:avLst/>
          </a:prstGeom>
          <a:noFill/>
        </p:spPr>
        <p:txBody>
          <a:bodyPr wrap="square">
            <a:spAutoFit/>
          </a:bodyPr>
          <a:lstStyle/>
          <a:p>
            <a:pPr marL="285750" indent="-285750" algn="just">
              <a:buFont typeface="Arial" panose="020B0604020202020204" pitchFamily="34" charset="0"/>
              <a:buChar char="•"/>
            </a:pPr>
            <a:r>
              <a:rPr lang="en-US" dirty="0"/>
              <a:t>Here, host </a:t>
            </a:r>
            <a:r>
              <a:rPr lang="en-US" b="1" i="1" dirty="0"/>
              <a:t>H1</a:t>
            </a:r>
            <a:r>
              <a:rPr lang="en-US" dirty="0"/>
              <a:t> has established </a:t>
            </a:r>
            <a:r>
              <a:rPr lang="en-US" b="1" dirty="0"/>
              <a:t>connection</a:t>
            </a:r>
            <a:r>
              <a:rPr lang="en-US" dirty="0"/>
              <a:t> </a:t>
            </a:r>
            <a:r>
              <a:rPr lang="en-US" b="1" dirty="0"/>
              <a:t>1</a:t>
            </a:r>
            <a:r>
              <a:rPr lang="en-US" dirty="0"/>
              <a:t> with host </a:t>
            </a:r>
            <a:r>
              <a:rPr lang="en-US" b="1" i="1" dirty="0"/>
              <a:t>H2</a:t>
            </a:r>
            <a:r>
              <a:rPr lang="en-US" dirty="0"/>
              <a:t>. </a:t>
            </a:r>
          </a:p>
          <a:p>
            <a:pPr marL="285750" indent="-285750" algn="just">
              <a:buFont typeface="Arial" panose="020B0604020202020204" pitchFamily="34" charset="0"/>
              <a:buChar char="•"/>
            </a:pPr>
            <a:r>
              <a:rPr lang="en-US" dirty="0"/>
              <a:t>This connection is remembered as the first entry in each of the routing tables. </a:t>
            </a:r>
          </a:p>
          <a:p>
            <a:pPr marL="285750" indent="-285750" algn="just">
              <a:buFont typeface="Arial" panose="020B0604020202020204" pitchFamily="34" charset="0"/>
              <a:buChar char="•"/>
            </a:pPr>
            <a:r>
              <a:rPr lang="en-US" dirty="0"/>
              <a:t>The first line of </a:t>
            </a:r>
            <a:r>
              <a:rPr lang="en-US" b="1" i="1" dirty="0"/>
              <a:t>A</a:t>
            </a:r>
            <a:r>
              <a:rPr lang="en-US" b="1" dirty="0"/>
              <a:t>’s</a:t>
            </a:r>
            <a:r>
              <a:rPr lang="en-US" dirty="0"/>
              <a:t> table says that if a packet bearing connection identifier 1 comes in from </a:t>
            </a:r>
            <a:r>
              <a:rPr lang="en-US" i="1" dirty="0"/>
              <a:t>H1</a:t>
            </a:r>
            <a:r>
              <a:rPr lang="en-US" dirty="0"/>
              <a:t>, it is to be sent to router </a:t>
            </a:r>
            <a:r>
              <a:rPr lang="en-US" b="1" i="1" dirty="0"/>
              <a:t>C</a:t>
            </a:r>
            <a:r>
              <a:rPr lang="en-US" dirty="0"/>
              <a:t> and given connection </a:t>
            </a:r>
            <a:r>
              <a:rPr lang="en-US" b="1" dirty="0"/>
              <a:t>identifier 1</a:t>
            </a:r>
            <a:r>
              <a:rPr lang="en-US" dirty="0"/>
              <a:t>. </a:t>
            </a:r>
          </a:p>
          <a:p>
            <a:pPr marL="285750" indent="-285750" algn="just">
              <a:buFont typeface="Arial" panose="020B0604020202020204" pitchFamily="34" charset="0"/>
              <a:buChar char="•"/>
            </a:pPr>
            <a:r>
              <a:rPr lang="en-US" dirty="0"/>
              <a:t>Similarly, the first entry at </a:t>
            </a:r>
            <a:r>
              <a:rPr lang="en-US" b="1" i="1" dirty="0"/>
              <a:t>C</a:t>
            </a:r>
            <a:r>
              <a:rPr lang="en-US" dirty="0"/>
              <a:t> routes the packet to </a:t>
            </a:r>
            <a:r>
              <a:rPr lang="en-US" b="1" i="1" dirty="0"/>
              <a:t>E</a:t>
            </a:r>
            <a:r>
              <a:rPr lang="en-US" dirty="0"/>
              <a:t>, also with connection </a:t>
            </a:r>
            <a:r>
              <a:rPr lang="en-US" b="1" dirty="0"/>
              <a:t>identifier 1</a:t>
            </a:r>
            <a:r>
              <a:rPr lang="en-US" dirty="0"/>
              <a:t>.</a:t>
            </a:r>
          </a:p>
        </p:txBody>
      </p:sp>
      <p:sp>
        <p:nvSpPr>
          <p:cNvPr id="8" name="TextBox 7">
            <a:extLst>
              <a:ext uri="{FF2B5EF4-FFF2-40B4-BE49-F238E27FC236}">
                <a16:creationId xmlns:a16="http://schemas.microsoft.com/office/drawing/2014/main" id="{E5CFBFAD-5922-798B-83E3-F1A1D4AFCFEF}"/>
              </a:ext>
            </a:extLst>
          </p:cNvPr>
          <p:cNvSpPr txBox="1"/>
          <p:nvPr/>
        </p:nvSpPr>
        <p:spPr>
          <a:xfrm>
            <a:off x="7207364" y="3574890"/>
            <a:ext cx="1392277" cy="523220"/>
          </a:xfrm>
          <a:prstGeom prst="rect">
            <a:avLst/>
          </a:prstGeom>
          <a:noFill/>
        </p:spPr>
        <p:txBody>
          <a:bodyPr wrap="square" rtlCol="0">
            <a:spAutoFit/>
          </a:bodyPr>
          <a:lstStyle/>
          <a:p>
            <a:r>
              <a:rPr lang="en-US" b="1" dirty="0">
                <a:solidFill>
                  <a:schemeClr val="tx1"/>
                </a:solidFill>
              </a:rPr>
              <a:t>Virtual-Circuit Network</a:t>
            </a:r>
          </a:p>
        </p:txBody>
      </p:sp>
    </p:spTree>
    <p:extLst>
      <p:ext uri="{BB962C8B-B14F-4D97-AF65-F5344CB8AC3E}">
        <p14:creationId xmlns:p14="http://schemas.microsoft.com/office/powerpoint/2010/main" val="2674399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for you</a:t>
            </a:r>
          </a:p>
        </p:txBody>
      </p:sp>
      <p:sp>
        <p:nvSpPr>
          <p:cNvPr id="3" name="Text Placeholder 2"/>
          <p:cNvSpPr>
            <a:spLocks noGrp="1"/>
          </p:cNvSpPr>
          <p:nvPr>
            <p:ph type="body" idx="1"/>
          </p:nvPr>
        </p:nvSpPr>
        <p:spPr>
          <a:xfrm>
            <a:off x="521530" y="2165383"/>
            <a:ext cx="8229600" cy="1528978"/>
          </a:xfrm>
        </p:spPr>
        <p:txBody>
          <a:bodyPr/>
          <a:lstStyle/>
          <a:p>
            <a:r>
              <a:rPr lang="en-US" dirty="0"/>
              <a:t>What are the differences between datagram network and virtual-circuit network? </a:t>
            </a:r>
          </a:p>
        </p:txBody>
      </p:sp>
    </p:spTree>
    <p:extLst>
      <p:ext uri="{BB962C8B-B14F-4D97-AF65-F5344CB8AC3E}">
        <p14:creationId xmlns:p14="http://schemas.microsoft.com/office/powerpoint/2010/main" val="276163910"/>
      </p:ext>
    </p:extLst>
  </p:cSld>
  <p:clrMapOvr>
    <a:masterClrMapping/>
  </p:clrMapOvr>
</p:sld>
</file>

<file path=ppt/theme/theme1.xml><?xml version="1.0" encoding="utf-8"?>
<a:theme xmlns:a="http://schemas.openxmlformats.org/drawingml/2006/main" name="508 Lecture">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Custom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4394</Words>
  <Application>Microsoft Office PowerPoint</Application>
  <PresentationFormat>On-screen Show (4:3)</PresentationFormat>
  <Paragraphs>345</Paragraphs>
  <Slides>59</Slides>
  <Notes>43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59</vt:i4>
      </vt:variant>
    </vt:vector>
  </HeadingPairs>
  <TitlesOfParts>
    <vt:vector size="64" baseType="lpstr">
      <vt:lpstr>Arial</vt:lpstr>
      <vt:lpstr>Noto Sans Symbols</vt:lpstr>
      <vt:lpstr>Times New Roman</vt:lpstr>
      <vt:lpstr>Verdana</vt:lpstr>
      <vt:lpstr>508 Lecture</vt:lpstr>
      <vt:lpstr>PowerPoint Presentation</vt:lpstr>
      <vt:lpstr>Network Layer Design Issues</vt:lpstr>
      <vt:lpstr>Store-and-Forward Packet Switching</vt:lpstr>
      <vt:lpstr>Services Provided to the Transport Layer</vt:lpstr>
      <vt:lpstr>Battle between two warring factions</vt:lpstr>
      <vt:lpstr>Connectionless VS Connection Oriented</vt:lpstr>
      <vt:lpstr>Implementation of Connectionless Service</vt:lpstr>
      <vt:lpstr>Implementation of Connection-Oriented Service</vt:lpstr>
      <vt:lpstr>Question for you</vt:lpstr>
      <vt:lpstr>Comparison of Virtual-Circuit and Datagram Networks</vt:lpstr>
      <vt:lpstr>Routing Algorithms in a Single Network (1 of 3)</vt:lpstr>
      <vt:lpstr>Routing Algorithms in a Single Network (2 of 3)</vt:lpstr>
      <vt:lpstr>Routing Algorithms in a Single Network (3 of 3)</vt:lpstr>
      <vt:lpstr>The Optimality Principle</vt:lpstr>
      <vt:lpstr>Shortest Path Algorithm (1 of 2)</vt:lpstr>
      <vt:lpstr>Question for you</vt:lpstr>
      <vt:lpstr>Distance Vector Routing</vt:lpstr>
      <vt:lpstr>Link State Routing</vt:lpstr>
      <vt:lpstr>Learning about the Neighbors</vt:lpstr>
      <vt:lpstr>Building Link State Packets</vt:lpstr>
      <vt:lpstr>Hierarchical Routing within a Network</vt:lpstr>
      <vt:lpstr>Broadcast Routing</vt:lpstr>
      <vt:lpstr>Multicast Routing (1 of 2)</vt:lpstr>
      <vt:lpstr>Multicast Routing (2 of 2)</vt:lpstr>
      <vt:lpstr>Anycast Routing</vt:lpstr>
      <vt:lpstr>Traffic Management at the Network Layer</vt:lpstr>
      <vt:lpstr>Traffic Management, Congestion control and Flow Control</vt:lpstr>
      <vt:lpstr>Congestion</vt:lpstr>
      <vt:lpstr>Approaches to Traffic Management</vt:lpstr>
      <vt:lpstr>Traffic-Aware Routing</vt:lpstr>
      <vt:lpstr>Admission Control</vt:lpstr>
      <vt:lpstr>Load Shedding</vt:lpstr>
      <vt:lpstr>Traffic Shaping (1 of 2)</vt:lpstr>
      <vt:lpstr>Explicit Congestion Notification</vt:lpstr>
      <vt:lpstr>Hop-by-Hop Backpressure</vt:lpstr>
      <vt:lpstr>Questions for you</vt:lpstr>
      <vt:lpstr>Quality of Service and Application QoE</vt:lpstr>
      <vt:lpstr>Application QoS Requirements</vt:lpstr>
      <vt:lpstr>Overprovisioning</vt:lpstr>
      <vt:lpstr>Packet Scheduling</vt:lpstr>
      <vt:lpstr>First-In First-Out (FIFO) scheduling</vt:lpstr>
      <vt:lpstr>Fair Queueing </vt:lpstr>
      <vt:lpstr>Improved Fair Queueing</vt:lpstr>
      <vt:lpstr>Weighted Fair Queueing</vt:lpstr>
      <vt:lpstr>Internetworking</vt:lpstr>
      <vt:lpstr>How Networks Differ</vt:lpstr>
      <vt:lpstr>Questions for you</vt:lpstr>
      <vt:lpstr>Connecting Heterogeneous Networks</vt:lpstr>
      <vt:lpstr>Connecting Endpoints Across Heterogeneous Networks</vt:lpstr>
      <vt:lpstr>Connecting Endpoints Across Heterogeneous Networks (2 of 2)</vt:lpstr>
      <vt:lpstr>Supporting Different Packet Sizes: Packet Fragmentation</vt:lpstr>
      <vt:lpstr>Software-Defined Networking</vt:lpstr>
      <vt:lpstr>The Network Layer in the Internet</vt:lpstr>
      <vt:lpstr>The Network Layer in the Internet</vt:lpstr>
      <vt:lpstr>The Network Layer in the Internet</vt:lpstr>
      <vt:lpstr>The IP Version 4 Protocol</vt:lpstr>
      <vt:lpstr>The IP Version 4 Protocol</vt:lpstr>
      <vt:lpstr>Policy at the Network Layer</vt:lpstr>
      <vt:lpstr>Copyright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cp:lastModifiedBy/>
  <cp:revision>1</cp:revision>
  <dcterms:modified xsi:type="dcterms:W3CDTF">2023-11-01T05:26:58Z</dcterms:modified>
</cp:coreProperties>
</file>